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6"/>
  </p:notesMasterIdLst>
  <p:sldIdLst>
    <p:sldId id="256" r:id="rId2"/>
    <p:sldId id="257" r:id="rId3"/>
    <p:sldId id="265" r:id="rId4"/>
    <p:sldId id="258" r:id="rId5"/>
    <p:sldId id="311" r:id="rId6"/>
    <p:sldId id="270" r:id="rId7"/>
    <p:sldId id="271" r:id="rId8"/>
    <p:sldId id="321" r:id="rId9"/>
    <p:sldId id="284" r:id="rId10"/>
    <p:sldId id="344" r:id="rId11"/>
    <p:sldId id="285" r:id="rId12"/>
    <p:sldId id="286" r:id="rId13"/>
    <p:sldId id="288" r:id="rId14"/>
    <p:sldId id="289" r:id="rId15"/>
    <p:sldId id="308" r:id="rId16"/>
    <p:sldId id="291" r:id="rId17"/>
    <p:sldId id="347" r:id="rId18"/>
    <p:sldId id="310" r:id="rId19"/>
    <p:sldId id="293" r:id="rId20"/>
    <p:sldId id="292" r:id="rId21"/>
    <p:sldId id="309" r:id="rId22"/>
    <p:sldId id="294" r:id="rId23"/>
    <p:sldId id="345" r:id="rId24"/>
    <p:sldId id="348" r:id="rId25"/>
    <p:sldId id="306" r:id="rId26"/>
    <p:sldId id="307" r:id="rId27"/>
    <p:sldId id="297" r:id="rId28"/>
    <p:sldId id="295" r:id="rId29"/>
    <p:sldId id="298" r:id="rId30"/>
    <p:sldId id="299" r:id="rId31"/>
    <p:sldId id="300" r:id="rId32"/>
    <p:sldId id="301" r:id="rId33"/>
    <p:sldId id="302" r:id="rId34"/>
    <p:sldId id="304" r:id="rId35"/>
    <p:sldId id="305" r:id="rId36"/>
    <p:sldId id="303" r:id="rId37"/>
    <p:sldId id="346" r:id="rId38"/>
    <p:sldId id="312" r:id="rId39"/>
    <p:sldId id="322" r:id="rId40"/>
    <p:sldId id="313" r:id="rId41"/>
    <p:sldId id="314" r:id="rId42"/>
    <p:sldId id="317" r:id="rId43"/>
    <p:sldId id="279" r:id="rId44"/>
    <p:sldId id="283" r:id="rId45"/>
    <p:sldId id="323" r:id="rId46"/>
    <p:sldId id="319" r:id="rId47"/>
    <p:sldId id="320" r:id="rId48"/>
    <p:sldId id="280" r:id="rId49"/>
    <p:sldId id="326" r:id="rId50"/>
    <p:sldId id="325" r:id="rId51"/>
    <p:sldId id="327" r:id="rId52"/>
    <p:sldId id="328" r:id="rId53"/>
    <p:sldId id="272" r:id="rId54"/>
    <p:sldId id="329" r:id="rId55"/>
    <p:sldId id="336" r:id="rId56"/>
    <p:sldId id="337" r:id="rId57"/>
    <p:sldId id="338" r:id="rId58"/>
    <p:sldId id="330" r:id="rId59"/>
    <p:sldId id="331" r:id="rId60"/>
    <p:sldId id="332" r:id="rId61"/>
    <p:sldId id="339" r:id="rId62"/>
    <p:sldId id="340" r:id="rId63"/>
    <p:sldId id="341" r:id="rId64"/>
    <p:sldId id="342"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96" y="-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C1DBE9-0EF6-49AF-81CE-F83F5DEF4488}" type="datetimeFigureOut">
              <a:rPr lang="en-US" smtClean="0"/>
              <a:pPr/>
              <a:t>9/10/2013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3C48B6-5259-4CBB-A669-C4476914D3A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FDC43AE-2369-4307-AEF5-FDC0D6A8A069}" type="datetimeFigureOut">
              <a:rPr lang="en-US" smtClean="0"/>
              <a:pPr/>
              <a:t>9/10/2013</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D90E2587-E8BE-477A-B995-DFF8D42D2F7C}"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DC43AE-2369-4307-AEF5-FDC0D6A8A069}" type="datetimeFigureOut">
              <a:rPr lang="en-US" smtClean="0"/>
              <a:pPr/>
              <a:t>9/10/2013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90E2587-E8BE-477A-B995-DFF8D42D2F7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DC43AE-2369-4307-AEF5-FDC0D6A8A069}" type="datetimeFigureOut">
              <a:rPr lang="en-US" smtClean="0"/>
              <a:pPr/>
              <a:t>9/10/2013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90E2587-E8BE-477A-B995-DFF8D42D2F7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DC43AE-2369-4307-AEF5-FDC0D6A8A069}" type="datetimeFigureOut">
              <a:rPr lang="en-US" smtClean="0"/>
              <a:pPr/>
              <a:t>9/10/2013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90E2587-E8BE-477A-B995-DFF8D42D2F7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FDC43AE-2369-4307-AEF5-FDC0D6A8A069}" type="datetimeFigureOut">
              <a:rPr lang="en-US" smtClean="0"/>
              <a:pPr/>
              <a:t>9/10/2013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90E2587-E8BE-477A-B995-DFF8D42D2F7C}"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DC43AE-2369-4307-AEF5-FDC0D6A8A069}" type="datetimeFigureOut">
              <a:rPr lang="en-US" smtClean="0"/>
              <a:pPr/>
              <a:t>9/10/2013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90E2587-E8BE-477A-B995-DFF8D42D2F7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DC43AE-2369-4307-AEF5-FDC0D6A8A069}" type="datetimeFigureOut">
              <a:rPr lang="en-US" smtClean="0"/>
              <a:pPr/>
              <a:t>9/10/2013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90E2587-E8BE-477A-B995-DFF8D42D2F7C}"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FDC43AE-2369-4307-AEF5-FDC0D6A8A069}" type="datetimeFigureOut">
              <a:rPr lang="en-US" smtClean="0"/>
              <a:pPr/>
              <a:t>9/10/2013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90E2587-E8BE-477A-B995-DFF8D42D2F7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FDC43AE-2369-4307-AEF5-FDC0D6A8A069}" type="datetimeFigureOut">
              <a:rPr lang="en-US" smtClean="0"/>
              <a:pPr/>
              <a:t>9/10/2013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90E2587-E8BE-477A-B995-DFF8D42D2F7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DC43AE-2369-4307-AEF5-FDC0D6A8A069}" type="datetimeFigureOut">
              <a:rPr lang="en-US" smtClean="0"/>
              <a:pPr/>
              <a:t>9/10/2013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90E2587-E8BE-477A-B995-DFF8D42D2F7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FDC43AE-2369-4307-AEF5-FDC0D6A8A069}" type="datetimeFigureOut">
              <a:rPr lang="en-US" smtClean="0"/>
              <a:pPr/>
              <a:t>9/10/2013</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D90E2587-E8BE-477A-B995-DFF8D42D2F7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FDC43AE-2369-4307-AEF5-FDC0D6A8A069}" type="datetimeFigureOut">
              <a:rPr lang="en-US" smtClean="0"/>
              <a:pPr/>
              <a:t>9/10/2013</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90E2587-E8BE-477A-B995-DFF8D42D2F7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None/>
        <a:defRPr kumimoji="0" sz="2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None/>
        <a:defRPr kumimoji="0" sz="20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None/>
        <a:defRPr kumimoji="0" sz="20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None/>
        <a:defRPr kumimoji="0" sz="20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None/>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majette@t-m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leg1.state.va.us/cgi-bin/legp504.exe?000+cod+64.2-1614"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leg1.state.va.us/cgi-bin/legp504.exe?000+cod+64.2-1410"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www.majette.net/documents/VaGurd09.pdf"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www.law.cornell.edu/cfr/text/20/416/subpart-F" TargetMode="External"/><Relationship Id="rId2" Type="http://schemas.openxmlformats.org/officeDocument/2006/relationships/hyperlink" Target="http://www.law.cornell.edu/cfr/text/20/404/subpart-U" TargetMode="External"/><Relationship Id="rId1" Type="http://schemas.openxmlformats.org/officeDocument/2006/relationships/slideLayout" Target="../slideLayouts/slideLayout1.xml"/><Relationship Id="rId4" Type="http://schemas.openxmlformats.org/officeDocument/2006/relationships/hyperlink" Target="https://s044a90.ssa.gov/apps10/poms.nsf/subchapterlist!openview&amp;restricttocategory=02005"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www.law.cornell.edu/cfr/text/20/404.2010"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www.law.cornell.edu/cfr/text/20/404.2010"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www.law.cornell.edu/cfr/text/20/404.2010"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2" Type="http://schemas.openxmlformats.org/officeDocument/2006/relationships/hyperlink" Target="http://www.law.cornell.edu/cfr/text/20/404.2010"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leg1.state.va.us/cgi-bin/legp504.exe?000+cod+64.2-764"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hyperlink" Target="http://leg1.state.va.us/cgi-bin/legp504.exe?000+cod+64.2-1405"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hyperlink" Target="http://leg1.state.va.us/cgi-bin/legp504.exe?000+cod+54.1-2984" TargetMode="Externa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leg1.state.va.us/cgi-bin/legp504.exe?000+cod+54.1-2984" TargetMode="Externa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hyperlink" Target="http://www.majette.net/judcon1.htm" TargetMode="Externa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hyperlink" Target="http://www.majette.net/documents/EmergLaw.pdf" TargetMode="Externa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hyperlink" Target="http://www.majette.net/documents/EmAll(3).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leg1.state.va.us/cgi-bin/legp504.exe?000+cod+TOC64020000016000000000000"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sz="1200" dirty="0" smtClean="0"/>
              <a:t>Copyright, 2013. R. Shawn Majette.  All Rights Reserved</a:t>
            </a:r>
            <a:br>
              <a:rPr lang="en-US" sz="1200" dirty="0" smtClean="0"/>
            </a:br>
            <a:r>
              <a:rPr lang="en-US" sz="1200" dirty="0" smtClean="0"/>
              <a:t>R. Shawn Majette, VSB 19372</a:t>
            </a:r>
            <a:br>
              <a:rPr lang="en-US" sz="1200" dirty="0" smtClean="0"/>
            </a:br>
            <a:r>
              <a:rPr lang="en-US" sz="1200" i="1" dirty="0" smtClean="0"/>
              <a:t>Thompson</a:t>
            </a:r>
            <a:r>
              <a:rPr lang="en-US" sz="1200" dirty="0" smtClean="0"/>
              <a:t>McMullan </a:t>
            </a:r>
            <a:r>
              <a:rPr lang="en-US" sz="1200" baseline="30000" dirty="0" smtClean="0"/>
              <a:t>Professional Corporation</a:t>
            </a:r>
            <a:r>
              <a:rPr lang="en-US" sz="1200" dirty="0" smtClean="0"/>
              <a:t/>
            </a:r>
            <a:br>
              <a:rPr lang="en-US" sz="1200" dirty="0" smtClean="0"/>
            </a:br>
            <a:r>
              <a:rPr lang="en-US" sz="1200" dirty="0" smtClean="0"/>
              <a:t>100 Shockoe Slip</a:t>
            </a:r>
            <a:br>
              <a:rPr lang="en-US" sz="1200" dirty="0" smtClean="0"/>
            </a:br>
            <a:r>
              <a:rPr lang="en-US" sz="1200" dirty="0" smtClean="0"/>
              <a:t>Richmond, Virginia   23219</a:t>
            </a:r>
            <a:br>
              <a:rPr lang="en-US" sz="1200" dirty="0" smtClean="0"/>
            </a:br>
            <a:r>
              <a:rPr lang="en-US" sz="1200" dirty="0" smtClean="0"/>
              <a:t>804/698-6233 (V) 804/649-0654  (F)</a:t>
            </a:r>
            <a:br>
              <a:rPr lang="en-US" sz="1200" dirty="0" smtClean="0"/>
            </a:br>
            <a:r>
              <a:rPr lang="en-US" sz="1200" u="sng" dirty="0" smtClean="0">
                <a:hlinkClick r:id="rId2"/>
              </a:rPr>
              <a:t>smajette@t-mlaw.com</a:t>
            </a:r>
            <a:r>
              <a:rPr lang="en-US" sz="1200" dirty="0" smtClean="0"/>
              <a:t> </a:t>
            </a:r>
            <a:br>
              <a:rPr lang="en-US" sz="1200" dirty="0" smtClean="0"/>
            </a:br>
            <a:r>
              <a:rPr lang="en-US" sz="1200" dirty="0" smtClean="0"/>
              <a:t> </a:t>
            </a:r>
            <a:br>
              <a:rPr lang="en-US" sz="1200" dirty="0" smtClean="0"/>
            </a:br>
            <a:r>
              <a:rPr lang="en-US" sz="1200" dirty="0" smtClean="0"/>
              <a:t>9-9-13</a:t>
            </a:r>
            <a:br>
              <a:rPr lang="en-US" sz="1200" dirty="0" smtClean="0"/>
            </a:br>
            <a:r>
              <a:rPr lang="en-US" sz="1200" dirty="0" smtClean="0"/>
              <a:t>20:43</a:t>
            </a:r>
            <a:endParaRPr lang="en-US" sz="1200" dirty="0"/>
          </a:p>
        </p:txBody>
      </p:sp>
      <p:sp>
        <p:nvSpPr>
          <p:cNvPr id="3" name="Subtitle 2"/>
          <p:cNvSpPr>
            <a:spLocks noGrp="1"/>
          </p:cNvSpPr>
          <p:nvPr>
            <p:ph type="subTitle" idx="1"/>
          </p:nvPr>
        </p:nvSpPr>
        <p:spPr>
          <a:xfrm>
            <a:off x="914400" y="533400"/>
            <a:ext cx="7772400" cy="3352800"/>
          </a:xfrm>
        </p:spPr>
        <p:txBody>
          <a:bodyPr>
            <a:normAutofit/>
          </a:bodyPr>
          <a:lstStyle/>
          <a:p>
            <a:pPr algn="ctr"/>
            <a:r>
              <a:rPr lang="en-US" sz="3000" dirty="0" smtClean="0"/>
              <a:t>Use of Power in the Therapeutic  Setting</a:t>
            </a:r>
          </a:p>
          <a:p>
            <a:pPr algn="ctr"/>
            <a:endParaRPr lang="en-US" sz="3000" dirty="0" smtClean="0"/>
          </a:p>
          <a:p>
            <a:pPr algn="ctr"/>
            <a:r>
              <a:rPr lang="en-US" sz="3000" dirty="0" smtClean="0"/>
              <a:t>Legal  Considerations</a:t>
            </a:r>
          </a:p>
          <a:p>
            <a:pPr algn="r"/>
            <a:endParaRPr lang="en-US" sz="3000" dirty="0" smtClean="0"/>
          </a:p>
          <a:p>
            <a:pPr algn="r"/>
            <a:r>
              <a:rPr lang="en-US" dirty="0" smtClean="0"/>
              <a:t>September 10, 2013</a:t>
            </a:r>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Agent Under </a:t>
                      </a:r>
                    </a:p>
                    <a:p>
                      <a:pPr algn="ctr"/>
                      <a:r>
                        <a:rPr lang="en-US" sz="4400" baseline="0" dirty="0" smtClean="0"/>
                        <a:t>General Power of </a:t>
                      </a:r>
                      <a:r>
                        <a:rPr lang="en-US" sz="4400" baseline="0" dirty="0" smtClean="0"/>
                        <a:t>Attorney</a:t>
                      </a:r>
                    </a:p>
                    <a:p>
                      <a:pPr algn="ctr"/>
                      <a:r>
                        <a:rPr lang="en-US" sz="4400" baseline="0" dirty="0" smtClean="0"/>
                        <a:t>Dies With the Grantor</a:t>
                      </a:r>
                      <a:endParaRPr lang="en-US" sz="4400" baseline="0" dirty="0" smtClean="0"/>
                    </a:p>
                    <a:p>
                      <a:pPr lvl="2" algn="l">
                        <a:buFont typeface="Arial" pitchFamily="34" charset="0"/>
                        <a:buNone/>
                      </a:pPr>
                      <a:endParaRPr lang="en-US" sz="1800" baseline="0" dirty="0" smtClean="0"/>
                    </a:p>
                  </a:txBody>
                  <a:tcP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Power of Attorney</a:t>
                      </a:r>
                    </a:p>
                    <a:p>
                      <a:pPr algn="ctr"/>
                      <a:r>
                        <a:rPr lang="en-US" sz="4400" baseline="0" dirty="0" smtClean="0"/>
                        <a:t>Duty to Account to Grantor </a:t>
                      </a:r>
                    </a:p>
                    <a:p>
                      <a:pPr lvl="1" algn="l">
                        <a:buFont typeface="Arial" pitchFamily="34" charset="0"/>
                        <a:buNone/>
                      </a:pPr>
                      <a:endParaRPr lang="en-US" sz="1800" baseline="0" dirty="0" smtClean="0"/>
                    </a:p>
                    <a:p>
                      <a:pPr lvl="1" algn="l">
                        <a:buFont typeface="Arial" pitchFamily="34" charset="0"/>
                        <a:buNone/>
                      </a:pPr>
                      <a:r>
                        <a:rPr lang="en-US" sz="1800" baseline="0" dirty="0" smtClean="0"/>
                        <a:t>Virginia Code § 64.2-1612</a:t>
                      </a:r>
                    </a:p>
                    <a:p>
                      <a:pPr lvl="1" algn="l">
                        <a:buFont typeface="Arial" pitchFamily="34" charset="0"/>
                        <a:buNone/>
                      </a:pPr>
                      <a:endParaRPr lang="en-US" sz="1800" baseline="0" dirty="0" smtClean="0"/>
                    </a:p>
                    <a:p>
                      <a:pPr lvl="1" algn="l">
                        <a:buFont typeface="Arial" pitchFamily="34" charset="0"/>
                        <a:buNone/>
                      </a:pPr>
                      <a:r>
                        <a:rPr lang="en-US" dirty="0" smtClean="0"/>
                        <a:t>H. Except as otherwise provided in the power of attorney, an agent shall disclose receipts, disbursements, or transactions conducted on behalf of the principal if requested by the </a:t>
                      </a:r>
                      <a:r>
                        <a:rPr lang="en-US" dirty="0" smtClean="0">
                          <a:solidFill>
                            <a:srgbClr val="FFFF00"/>
                          </a:solidFill>
                        </a:rPr>
                        <a:t>principal, a guardian, a conservator, another fiduciary acting for the principal, or, upon the death of the principal, by the personal representative or successor in interest of the principal's estate</a:t>
                      </a:r>
                      <a:r>
                        <a:rPr lang="en-US" dirty="0" smtClean="0"/>
                        <a:t>. If so requested, within 30 days the agent shall comply with the request or provide a writing or other record substantiating why additional time is needed and shall comply with the request within an additional 30 days. </a:t>
                      </a:r>
                      <a:endParaRPr lang="en-US" sz="1800" baseline="0" dirty="0"/>
                    </a:p>
                  </a:txBody>
                  <a:tcP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82168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Power of Attorney</a:t>
                      </a:r>
                    </a:p>
                    <a:p>
                      <a:pPr algn="ctr"/>
                      <a:r>
                        <a:rPr lang="en-US" sz="4400" baseline="0" dirty="0" smtClean="0"/>
                        <a:t>Account to 3</a:t>
                      </a:r>
                      <a:r>
                        <a:rPr lang="en-US" sz="4400" baseline="30000" dirty="0" smtClean="0"/>
                        <a:t>rd</a:t>
                      </a:r>
                      <a:r>
                        <a:rPr lang="en-US" sz="4400" baseline="0" dirty="0" smtClean="0"/>
                        <a:t> Parties </a:t>
                      </a:r>
                    </a:p>
                    <a:p>
                      <a:pPr lvl="1" algn="l">
                        <a:buFont typeface="Arial" pitchFamily="34" charset="0"/>
                        <a:buNone/>
                      </a:pPr>
                      <a:endParaRPr lang="en-US" sz="1800" baseline="0" dirty="0" smtClean="0"/>
                    </a:p>
                    <a:p>
                      <a:pPr lvl="1" algn="l">
                        <a:buFont typeface="Arial" pitchFamily="34" charset="0"/>
                        <a:buNone/>
                      </a:pPr>
                      <a:r>
                        <a:rPr lang="en-US" sz="1800" baseline="0" dirty="0" smtClean="0"/>
                        <a:t>Virginia Code § 64.2-1612 (I)</a:t>
                      </a:r>
                    </a:p>
                    <a:p>
                      <a:pPr lvl="1" algn="l">
                        <a:buFont typeface="Arial" pitchFamily="34" charset="0"/>
                        <a:buNone/>
                      </a:pPr>
                      <a:endParaRPr lang="en-US" sz="1800" baseline="0" dirty="0" smtClean="0"/>
                    </a:p>
                    <a:p>
                      <a:pPr lvl="1" algn="l">
                        <a:buFont typeface="Arial" pitchFamily="34" charset="0"/>
                        <a:buNone/>
                      </a:pPr>
                      <a:r>
                        <a:rPr lang="en-US" dirty="0" smtClean="0"/>
                        <a:t>Except as otherwise provided in the [document], an agent … on reasonable request made by a person listed in … § </a:t>
                      </a:r>
                      <a:r>
                        <a:rPr lang="en-US" dirty="0" smtClean="0">
                          <a:hlinkClick r:id="rId2"/>
                        </a:rPr>
                        <a:t>64.2-1614</a:t>
                      </a:r>
                      <a:r>
                        <a:rPr lang="en-US" dirty="0" smtClean="0"/>
                        <a:t> who has a good faith belief that the principal suffers an incapacity or, if deceased, suffered incapacity at the time the agent acted, </a:t>
                      </a:r>
                      <a:r>
                        <a:rPr lang="en-US" b="1" u="sng" dirty="0" smtClean="0"/>
                        <a:t>disclose to such person the extent to which he has chosen to act and the actions taken on behalf of the principal within the five years prior to either (i) the date of the request or (ii) the date of the death of the principal, if the principal is deceased at the time such request is made</a:t>
                      </a:r>
                      <a:r>
                        <a:rPr lang="en-US" dirty="0" smtClean="0"/>
                        <a:t>, and … permit reasonable inspection of records pertaining to such actions by such person.  …. [W]ithin 30 days the agent shall comply … or [explain in writing]</a:t>
                      </a:r>
                      <a:r>
                        <a:rPr lang="en-US" baseline="0" dirty="0" smtClean="0"/>
                        <a:t> </a:t>
                      </a:r>
                      <a:r>
                        <a:rPr lang="en-US" dirty="0" smtClean="0"/>
                        <a:t>why additional time is needed and shall comply with the request within an additional 30 days. </a:t>
                      </a:r>
                      <a:endParaRPr lang="en-US" sz="1800" baseline="0" dirty="0"/>
                    </a:p>
                  </a:txBody>
                  <a:tcP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315200" cy="5562600"/>
        </p:xfrm>
        <a:graphic>
          <a:graphicData uri="http://schemas.openxmlformats.org/drawingml/2006/table">
            <a:tbl>
              <a:tblPr firstRow="1" bandRow="1">
                <a:tableStyleId>{5C22544A-7EE6-4342-B048-85BDC9FD1C3A}</a:tableStyleId>
              </a:tblPr>
              <a:tblGrid>
                <a:gridCol w="7315200"/>
              </a:tblGrid>
              <a:tr h="5334000">
                <a:tc>
                  <a:txBody>
                    <a:bodyPr/>
                    <a:lstStyle/>
                    <a:p>
                      <a:endParaRPr lang="en-US"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4400" baseline="0" dirty="0" smtClean="0"/>
                        <a:t>Account to Which 3</a:t>
                      </a:r>
                      <a:r>
                        <a:rPr lang="en-US" sz="4400" baseline="30000" dirty="0" smtClean="0"/>
                        <a:t>rd</a:t>
                      </a:r>
                      <a:r>
                        <a:rPr lang="en-US" sz="4400" baseline="0" dirty="0" smtClean="0"/>
                        <a:t> Parties?  </a:t>
                      </a:r>
                      <a:endParaRPr lang="en-US" sz="1800" baseline="0" dirty="0" smtClean="0"/>
                    </a:p>
                    <a:p>
                      <a:pPr lvl="1">
                        <a:lnSpc>
                          <a:spcPct val="150000"/>
                        </a:lnSpc>
                        <a:buFont typeface="Arial" pitchFamily="34" charset="0"/>
                        <a:buChar char="•"/>
                      </a:pPr>
                      <a:endParaRPr lang="en-US" dirty="0" smtClean="0"/>
                    </a:p>
                    <a:p>
                      <a:pPr lvl="1">
                        <a:lnSpc>
                          <a:spcPct val="150000"/>
                        </a:lnSpc>
                        <a:buFont typeface="Arial" pitchFamily="34" charset="0"/>
                        <a:buChar char="•"/>
                      </a:pPr>
                      <a:r>
                        <a:rPr lang="en-US" dirty="0" smtClean="0"/>
                        <a:t>A person authorized to make health care decisions for the principal; </a:t>
                      </a:r>
                    </a:p>
                    <a:p>
                      <a:pPr lvl="1">
                        <a:lnSpc>
                          <a:spcPct val="150000"/>
                        </a:lnSpc>
                        <a:buFont typeface="Arial" pitchFamily="34" charset="0"/>
                        <a:buChar char="•"/>
                      </a:pPr>
                      <a:r>
                        <a:rPr lang="en-US" dirty="0" smtClean="0"/>
                        <a:t>The principal's spouse, parent, or descendant; </a:t>
                      </a:r>
                    </a:p>
                    <a:p>
                      <a:pPr lvl="1">
                        <a:lnSpc>
                          <a:spcPct val="150000"/>
                        </a:lnSpc>
                        <a:buFont typeface="Arial" pitchFamily="34" charset="0"/>
                        <a:buChar char="•"/>
                      </a:pPr>
                      <a:r>
                        <a:rPr lang="en-US" dirty="0" smtClean="0"/>
                        <a:t>An adult who is a brother, sister, niece, or nephew of the principal; </a:t>
                      </a:r>
                    </a:p>
                    <a:p>
                      <a:pPr lvl="1">
                        <a:lnSpc>
                          <a:spcPct val="150000"/>
                        </a:lnSpc>
                        <a:buFont typeface="Arial" pitchFamily="34" charset="0"/>
                        <a:buChar char="•"/>
                      </a:pPr>
                      <a:r>
                        <a:rPr lang="en-US" dirty="0" smtClean="0"/>
                        <a:t>A person named as a beneficiary to receive any property, benefit, or contractual right on the principal's death or as a beneficiary of a trust created by or for the principal that has a financial interest in the principal's estate; </a:t>
                      </a:r>
                    </a:p>
                    <a:p>
                      <a:pPr marL="457200" marR="0" lvl="1" indent="0" algn="r" defTabSz="914400" rtl="0" eaLnBrk="1" fontAlgn="auto" latinLnBrk="0" hangingPunct="1">
                        <a:lnSpc>
                          <a:spcPct val="150000"/>
                        </a:lnSpc>
                        <a:spcBef>
                          <a:spcPts val="0"/>
                        </a:spcBef>
                        <a:spcAft>
                          <a:spcPts val="0"/>
                        </a:spcAft>
                        <a:buClrTx/>
                        <a:buSzTx/>
                        <a:buFont typeface="Arial" pitchFamily="34" charset="0"/>
                        <a:buNone/>
                        <a:tabLst/>
                        <a:defRPr/>
                      </a:pPr>
                      <a:r>
                        <a:rPr kumimoji="0" lang="en-US" sz="1800" b="1" kern="1200" baseline="0" dirty="0" smtClean="0">
                          <a:solidFill>
                            <a:schemeClr val="lt1"/>
                          </a:solidFill>
                          <a:latin typeface="+mn-lt"/>
                          <a:ea typeface="+mn-ea"/>
                          <a:cs typeface="+mn-cs"/>
                        </a:rPr>
                        <a:t>Virginia Code §64.2-1614</a:t>
                      </a:r>
                    </a:p>
                    <a:p>
                      <a:pPr lvl="1" algn="r">
                        <a:lnSpc>
                          <a:spcPct val="150000"/>
                        </a:lnSpc>
                        <a:buFont typeface="Arial" pitchFamily="34" charset="0"/>
                        <a:buNone/>
                      </a:pPr>
                      <a:endParaRPr lang="en-US" sz="1800" baseline="0" dirty="0" smtClean="0"/>
                    </a:p>
                  </a:txBody>
                  <a:tcP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315200" cy="5334000"/>
        </p:xfrm>
        <a:graphic>
          <a:graphicData uri="http://schemas.openxmlformats.org/drawingml/2006/table">
            <a:tbl>
              <a:tblPr firstRow="1" bandRow="1">
                <a:tableStyleId>{5C22544A-7EE6-4342-B048-85BDC9FD1C3A}</a:tableStyleId>
              </a:tblPr>
              <a:tblGrid>
                <a:gridCol w="7315200"/>
              </a:tblGrid>
              <a:tr h="5334000">
                <a:tc>
                  <a:txBody>
                    <a:bodyPr/>
                    <a:lstStyle/>
                    <a:p>
                      <a:endParaRPr lang="en-US"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4400" baseline="0" dirty="0" smtClean="0"/>
                        <a:t>Agent’s Duty: Which 3</a:t>
                      </a:r>
                      <a:r>
                        <a:rPr lang="en-US" sz="4400" baseline="30000" dirty="0" smtClean="0"/>
                        <a:t>rd</a:t>
                      </a:r>
                      <a:r>
                        <a:rPr lang="en-US" sz="4400" baseline="0" dirty="0" smtClean="0"/>
                        <a:t> Parties?  </a:t>
                      </a:r>
                      <a:r>
                        <a:rPr kumimoji="0" lang="en-US" sz="4400" b="1" kern="1200" baseline="0" dirty="0" smtClean="0">
                          <a:solidFill>
                            <a:schemeClr val="lt1"/>
                          </a:solidFill>
                          <a:latin typeface="+mn-lt"/>
                          <a:ea typeface="+mn-ea"/>
                          <a:cs typeface="+mn-cs"/>
                        </a:rPr>
                        <a:t>§ 64.2-1614</a:t>
                      </a:r>
                    </a:p>
                    <a:p>
                      <a:pPr lvl="1" algn="l">
                        <a:buFont typeface="Arial" pitchFamily="34" charset="0"/>
                        <a:buNone/>
                      </a:pPr>
                      <a:endParaRPr lang="en-US" sz="1800" baseline="0" dirty="0" smtClean="0"/>
                    </a:p>
                    <a:p>
                      <a:pPr lvl="1">
                        <a:lnSpc>
                          <a:spcPct val="150000"/>
                        </a:lnSpc>
                        <a:buFont typeface="Arial" pitchFamily="34" charset="0"/>
                        <a:buChar char="•"/>
                      </a:pPr>
                      <a:r>
                        <a:rPr lang="en-US" dirty="0" smtClean="0"/>
                        <a:t>The </a:t>
                      </a:r>
                      <a:r>
                        <a:rPr lang="en-US" u="sng" dirty="0" smtClean="0"/>
                        <a:t>adult protective services unit of the local department of social services</a:t>
                      </a:r>
                      <a:r>
                        <a:rPr lang="en-US" dirty="0" smtClean="0"/>
                        <a:t> for the county or city where the principal resides or is located; </a:t>
                      </a:r>
                    </a:p>
                    <a:p>
                      <a:pPr lvl="1">
                        <a:lnSpc>
                          <a:spcPct val="150000"/>
                        </a:lnSpc>
                        <a:buFont typeface="Arial" pitchFamily="34" charset="0"/>
                        <a:buChar char="•"/>
                      </a:pPr>
                      <a:r>
                        <a:rPr lang="en-US" dirty="0" smtClean="0"/>
                        <a:t>The principal's caregiver or another person that demonstrates sufficient interest in the principal's welfare; and </a:t>
                      </a:r>
                    </a:p>
                    <a:p>
                      <a:pPr lvl="1">
                        <a:lnSpc>
                          <a:spcPct val="150000"/>
                        </a:lnSpc>
                        <a:buFont typeface="Arial" pitchFamily="34" charset="0"/>
                        <a:buChar char="•"/>
                      </a:pPr>
                      <a:r>
                        <a:rPr lang="en-US" dirty="0" smtClean="0"/>
                        <a:t>A person asked to accept the power of attorney. </a:t>
                      </a:r>
                    </a:p>
                    <a:p>
                      <a:pPr lvl="1" algn="l">
                        <a:buFont typeface="Arial" pitchFamily="34" charset="0"/>
                        <a:buNone/>
                      </a:pPr>
                      <a:endParaRPr lang="en-US" sz="1800" baseline="0" dirty="0" smtClean="0"/>
                    </a:p>
                    <a:p>
                      <a:pPr lvl="1" algn="l">
                        <a:buFont typeface="Arial" pitchFamily="34" charset="0"/>
                        <a:buNone/>
                      </a:pPr>
                      <a:endParaRPr lang="en-US" sz="1800" baseline="0" dirty="0" smtClean="0"/>
                    </a:p>
                    <a:p>
                      <a:pPr lvl="1" algn="l">
                        <a:buFont typeface="Arial" pitchFamily="34" charset="0"/>
                        <a:buNone/>
                      </a:pPr>
                      <a:endParaRPr lang="en-US" sz="1800" baseline="0" dirty="0" smtClean="0"/>
                    </a:p>
                  </a:txBody>
                  <a:tcP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8077200" cy="5715000"/>
        </p:xfrm>
        <a:graphic>
          <a:graphicData uri="http://schemas.openxmlformats.org/drawingml/2006/table">
            <a:tbl>
              <a:tblPr firstRow="1" bandRow="1">
                <a:tableStyleId>{5C22544A-7EE6-4342-B048-85BDC9FD1C3A}</a:tableStyleId>
              </a:tblPr>
              <a:tblGrid>
                <a:gridCol w="8077200"/>
              </a:tblGrid>
              <a:tr h="5715000">
                <a:tc>
                  <a:txBody>
                    <a:bodyPr/>
                    <a:lstStyle/>
                    <a:p>
                      <a:endParaRPr lang="en-US" sz="1800" dirty="0" smtClean="0"/>
                    </a:p>
                    <a:p>
                      <a:pPr algn="ctr"/>
                      <a:r>
                        <a:rPr lang="en-US" sz="4400" baseline="0" dirty="0" smtClean="0"/>
                        <a:t>Suing the Agent: Fraud Liability</a:t>
                      </a:r>
                    </a:p>
                    <a:p>
                      <a:pPr lvl="1" algn="l">
                        <a:buFont typeface="Arial" pitchFamily="34" charset="0"/>
                        <a:buNone/>
                      </a:pPr>
                      <a:endParaRPr lang="en-US" sz="1800" baseline="0" dirty="0" smtClean="0"/>
                    </a:p>
                    <a:p>
                      <a:r>
                        <a:rPr kumimoji="0" lang="en-US" sz="1800" b="1" kern="1200" dirty="0" smtClean="0">
                          <a:solidFill>
                            <a:schemeClr val="lt1"/>
                          </a:solidFill>
                          <a:latin typeface="+mn-lt"/>
                          <a:ea typeface="+mn-ea"/>
                          <a:cs typeface="+mn-cs"/>
                        </a:rPr>
                        <a:t>[1] Ernest had a confidential relationship with Logan in which Ernest acted as Logan's attorney in fact and provided her advice on many financial matters. As a result of this confidential relationship, Ernest owed a fiduciary duty to Logan. [Citations omitted.]</a:t>
                      </a:r>
                    </a:p>
                    <a:p>
                      <a:r>
                        <a:rPr kumimoji="0" lang="en-US" sz="1800" b="1" kern="1200" dirty="0" smtClean="0">
                          <a:solidFill>
                            <a:schemeClr val="lt1"/>
                          </a:solidFill>
                          <a:latin typeface="+mn-lt"/>
                          <a:ea typeface="+mn-ea"/>
                          <a:cs typeface="+mn-cs"/>
                        </a:rPr>
                        <a:t>[2-3] Based on Ernest's status as Logan's attorney in fact, </a:t>
                      </a:r>
                      <a:r>
                        <a:rPr kumimoji="0" lang="en-US" sz="1800" b="1" kern="1200" dirty="0" smtClean="0">
                          <a:solidFill>
                            <a:srgbClr val="FFFF00"/>
                          </a:solidFill>
                          <a:latin typeface="+mn-lt"/>
                          <a:ea typeface="+mn-ea"/>
                          <a:cs typeface="+mn-cs"/>
                        </a:rPr>
                        <a:t>any</a:t>
                      </a:r>
                      <a:r>
                        <a:rPr kumimoji="0" lang="en-US" sz="1800" b="1" kern="1200" dirty="0" smtClean="0">
                          <a:solidFill>
                            <a:schemeClr val="lt1"/>
                          </a:solidFill>
                          <a:latin typeface="+mn-lt"/>
                          <a:ea typeface="+mn-ea"/>
                          <a:cs typeface="+mn-cs"/>
                        </a:rPr>
                        <a:t> transaction involving her assets that he consummated to his own benefit while acting as her fiduciary is </a:t>
                      </a:r>
                      <a:r>
                        <a:rPr kumimoji="0" lang="en-US" sz="1800" b="1" kern="1200" dirty="0" smtClean="0">
                          <a:solidFill>
                            <a:srgbClr val="FFFF00"/>
                          </a:solidFill>
                          <a:latin typeface="+mn-lt"/>
                          <a:ea typeface="+mn-ea"/>
                          <a:cs typeface="+mn-cs"/>
                        </a:rPr>
                        <a:t>presumptively fraudulent</a:t>
                      </a:r>
                      <a:r>
                        <a:rPr kumimoji="0" lang="en-US" sz="1800" b="1" kern="1200" dirty="0" smtClean="0">
                          <a:solidFill>
                            <a:schemeClr val="lt1"/>
                          </a:solidFill>
                          <a:latin typeface="+mn-lt"/>
                          <a:ea typeface="+mn-ea"/>
                          <a:cs typeface="+mn-cs"/>
                        </a:rPr>
                        <a:t>. … When a presumption of constructive fraud arises, the burden of proof shifts to the fiduciary to produce clear and convincing evidence to rebut the presumption. [Citations omitted.]  </a:t>
                      </a:r>
                      <a:r>
                        <a:rPr kumimoji="0" lang="en-US" sz="1800" b="1" kern="1200" dirty="0" smtClean="0">
                          <a:solidFill>
                            <a:srgbClr val="FFFF00"/>
                          </a:solidFill>
                          <a:latin typeface="+mn-lt"/>
                          <a:ea typeface="+mn-ea"/>
                          <a:cs typeface="+mn-cs"/>
                        </a:rPr>
                        <a:t>This rule arises independently of any evidence of actual fraud, or of any limitations of age or capacity in the other party to the confidential relationship, and is intended to protect the other party from the influence naturally present in such a confidential relationship. </a:t>
                      </a:r>
                    </a:p>
                    <a:p>
                      <a:r>
                        <a:rPr kumimoji="0" lang="en-US" sz="1800" b="1" kern="1200" dirty="0" smtClean="0">
                          <a:solidFill>
                            <a:schemeClr val="lt1"/>
                          </a:solidFill>
                          <a:latin typeface="+mn-lt"/>
                          <a:ea typeface="+mn-ea"/>
                          <a:cs typeface="+mn-cs"/>
                        </a:rPr>
                        <a:t> </a:t>
                      </a:r>
                    </a:p>
                    <a:p>
                      <a:pPr algn="r"/>
                      <a:r>
                        <a:rPr kumimoji="0" lang="en-US" sz="1800" b="1" i="1" kern="1200" dirty="0" smtClean="0">
                          <a:solidFill>
                            <a:schemeClr val="lt1"/>
                          </a:solidFill>
                          <a:latin typeface="+mn-lt"/>
                          <a:ea typeface="+mn-ea"/>
                          <a:cs typeface="+mn-cs"/>
                        </a:rPr>
                        <a:t>Grubb v. Grubb</a:t>
                      </a:r>
                      <a:r>
                        <a:rPr kumimoji="0" lang="en-US" sz="1800" b="1" kern="1200" dirty="0" smtClean="0">
                          <a:solidFill>
                            <a:schemeClr val="lt1"/>
                          </a:solidFill>
                          <a:latin typeface="+mn-lt"/>
                          <a:ea typeface="+mn-ea"/>
                          <a:cs typeface="+mn-cs"/>
                        </a:rPr>
                        <a:t>, 272 Va. 45, 53-54 630 S.E.2d 746 (2006).</a:t>
                      </a:r>
                      <a:endParaRPr lang="en-US" sz="1800" baseline="0" dirty="0" smtClean="0"/>
                    </a:p>
                  </a:txBody>
                  <a:tcP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endParaRPr lang="en-US" sz="4400" baseline="0" dirty="0" smtClean="0"/>
                    </a:p>
                    <a:p>
                      <a:pPr algn="ctr"/>
                      <a:endParaRPr lang="en-US" sz="4400" baseline="0" dirty="0" smtClean="0"/>
                    </a:p>
                    <a:p>
                      <a:pPr algn="ctr"/>
                      <a:endParaRPr lang="en-US" sz="4400" baseline="0" dirty="0" smtClean="0"/>
                    </a:p>
                    <a:p>
                      <a:pPr algn="ctr"/>
                      <a:r>
                        <a:rPr lang="en-US" sz="4400" baseline="0" dirty="0" smtClean="0"/>
                        <a:t>Conservators</a:t>
                      </a:r>
                      <a:endParaRPr lang="en-US" sz="4400" baseline="0" dirty="0" smtClean="0"/>
                    </a:p>
                    <a:p>
                      <a:pPr lvl="2" algn="l">
                        <a:buFont typeface="Arial" pitchFamily="34" charset="0"/>
                        <a:buChar char="•"/>
                      </a:pPr>
                      <a:endParaRPr lang="en-US" sz="1800" baseline="0" dirty="0"/>
                    </a:p>
                  </a:txBody>
                  <a:tcPr>
                    <a:noFill/>
                  </a:tcPr>
                </a:tc>
              </a:tr>
            </a:tbl>
          </a:graphicData>
        </a:graphic>
      </p:graphicFrame>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Conservator</a:t>
                      </a:r>
                    </a:p>
                    <a:p>
                      <a:pPr lvl="1" algn="l">
                        <a:lnSpc>
                          <a:spcPct val="150000"/>
                        </a:lnSpc>
                        <a:buFont typeface="Arial" pitchFamily="34" charset="0"/>
                        <a:buChar char="•"/>
                      </a:pPr>
                      <a:r>
                        <a:rPr lang="en-US" sz="1800" baseline="0" dirty="0" smtClean="0"/>
                        <a:t>  Virginia Code, Title § 64.2, Ch. 20</a:t>
                      </a:r>
                    </a:p>
                    <a:p>
                      <a:pPr lvl="1" algn="l">
                        <a:lnSpc>
                          <a:spcPct val="150000"/>
                        </a:lnSpc>
                        <a:buFont typeface="Arial" pitchFamily="34" charset="0"/>
                        <a:buChar char="•"/>
                      </a:pPr>
                      <a:r>
                        <a:rPr lang="en-US" sz="1800" baseline="0" dirty="0" smtClean="0"/>
                        <a:t>  Public.  Usually requires lawyer to represent petitioner</a:t>
                      </a:r>
                    </a:p>
                    <a:p>
                      <a:pPr lvl="1" algn="l">
                        <a:lnSpc>
                          <a:spcPct val="150000"/>
                        </a:lnSpc>
                        <a:buFont typeface="Arial" pitchFamily="34" charset="0"/>
                        <a:buChar char="•"/>
                      </a:pPr>
                      <a:r>
                        <a:rPr lang="en-US" sz="1800" baseline="0" dirty="0" smtClean="0"/>
                        <a:t>   Complicated, more expensive than power of attorney     </a:t>
                      </a:r>
                    </a:p>
                    <a:p>
                      <a:pPr lvl="1" algn="l">
                        <a:lnSpc>
                          <a:spcPct val="150000"/>
                        </a:lnSpc>
                        <a:buFont typeface="Arial" pitchFamily="34" charset="0"/>
                        <a:buChar char="•"/>
                      </a:pPr>
                      <a:r>
                        <a:rPr lang="en-US" sz="1800" baseline="0" dirty="0" smtClean="0"/>
                        <a:t>  </a:t>
                      </a:r>
                      <a:r>
                        <a:rPr lang="en-US" sz="1800" baseline="0" dirty="0" smtClean="0">
                          <a:solidFill>
                            <a:srgbClr val="FFFF00"/>
                          </a:solidFill>
                        </a:rPr>
                        <a:t>Incapacitated person cannot revoke or direct conservator, </a:t>
                      </a:r>
                      <a:r>
                        <a:rPr lang="en-US" sz="1800" baseline="0" dirty="0" smtClean="0">
                          <a:solidFill>
                            <a:schemeClr val="tx1"/>
                          </a:solidFill>
                        </a:rPr>
                        <a:t>but the conservator is required to “</a:t>
                      </a:r>
                      <a:r>
                        <a:rPr lang="en-US" dirty="0" smtClean="0">
                          <a:solidFill>
                            <a:schemeClr val="tx1"/>
                          </a:solidFill>
                        </a:rPr>
                        <a:t>consider the expressed desires and personal values of the incapacitated person.”</a:t>
                      </a:r>
                      <a:endParaRPr lang="en-US" sz="1800" baseline="0" dirty="0" smtClean="0">
                        <a:solidFill>
                          <a:schemeClr val="tx1"/>
                        </a:solidFill>
                      </a:endParaRPr>
                    </a:p>
                    <a:p>
                      <a:pPr lvl="1" algn="l">
                        <a:lnSpc>
                          <a:spcPct val="150000"/>
                        </a:lnSpc>
                        <a:buFont typeface="Arial" pitchFamily="34" charset="0"/>
                        <a:buChar char="•"/>
                      </a:pPr>
                      <a:r>
                        <a:rPr lang="en-US" sz="1800" baseline="0" dirty="0" smtClean="0"/>
                        <a:t>  Court supervision</a:t>
                      </a:r>
                    </a:p>
                    <a:p>
                      <a:pPr lvl="2" algn="l">
                        <a:lnSpc>
                          <a:spcPct val="150000"/>
                        </a:lnSpc>
                        <a:buFont typeface="Arial" pitchFamily="34" charset="0"/>
                        <a:buChar char="•"/>
                      </a:pPr>
                      <a:r>
                        <a:rPr lang="en-US" sz="1800" baseline="0" dirty="0" smtClean="0"/>
                        <a:t>  Conservator  required to account to  Court</a:t>
                      </a:r>
                    </a:p>
                    <a:p>
                      <a:pPr lvl="2" algn="l">
                        <a:lnSpc>
                          <a:spcPct val="150000"/>
                        </a:lnSpc>
                        <a:buFont typeface="Arial" pitchFamily="34" charset="0"/>
                        <a:buChar char="•"/>
                      </a:pPr>
                      <a:r>
                        <a:rPr lang="en-US" sz="1800" baseline="0" dirty="0" smtClean="0"/>
                        <a:t>  Removal requires court action.  Virginia Code § 64.2-2012</a:t>
                      </a:r>
                    </a:p>
                    <a:p>
                      <a:pPr lvl="1" algn="l">
                        <a:lnSpc>
                          <a:spcPct val="150000"/>
                        </a:lnSpc>
                        <a:buFont typeface="Arial" pitchFamily="34" charset="0"/>
                        <a:buChar char="•"/>
                      </a:pPr>
                      <a:r>
                        <a:rPr lang="en-US" sz="1800" baseline="0" dirty="0" smtClean="0"/>
                        <a:t>  Ends at death of incapacitated person.</a:t>
                      </a:r>
                    </a:p>
                    <a:p>
                      <a:pPr lvl="2" algn="l">
                        <a:buFont typeface="Arial" pitchFamily="34" charset="0"/>
                        <a:buChar char="•"/>
                      </a:pPr>
                      <a:endParaRPr lang="en-US" sz="1800" baseline="0" dirty="0"/>
                    </a:p>
                  </a:txBody>
                  <a:tcP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Conservator’s Duty</a:t>
                      </a:r>
                    </a:p>
                    <a:p>
                      <a:pPr lvl="1" algn="l">
                        <a:lnSpc>
                          <a:spcPct val="150000"/>
                        </a:lnSpc>
                        <a:buFont typeface="Arial" pitchFamily="34" charset="0"/>
                        <a:buChar char="•"/>
                      </a:pPr>
                      <a:r>
                        <a:rPr lang="en-US" sz="1800" baseline="0" dirty="0" smtClean="0"/>
                        <a:t>  Except as otherwise stated in his order,  the conservator has the general duty to </a:t>
                      </a:r>
                      <a:r>
                        <a:rPr lang="en-US" dirty="0" smtClean="0"/>
                        <a:t>manage and preserve the incapacitated person</a:t>
                      </a:r>
                      <a:r>
                        <a:rPr lang="en-US" baseline="0" dirty="0" smtClean="0"/>
                        <a:t>’s </a:t>
                      </a:r>
                      <a:r>
                        <a:rPr lang="en-US" dirty="0" smtClean="0"/>
                        <a:t>estate. </a:t>
                      </a:r>
                    </a:p>
                    <a:p>
                      <a:pPr lvl="1" algn="l">
                        <a:lnSpc>
                          <a:spcPct val="150000"/>
                        </a:lnSpc>
                        <a:buFont typeface="Arial" pitchFamily="34" charset="0"/>
                        <a:buChar char="•"/>
                      </a:pPr>
                      <a:r>
                        <a:rPr lang="en-US" dirty="0" smtClean="0"/>
                        <a:t>  The conservator must</a:t>
                      </a:r>
                      <a:r>
                        <a:rPr lang="en-US" baseline="0" dirty="0" smtClean="0"/>
                        <a:t> </a:t>
                      </a:r>
                      <a:r>
                        <a:rPr lang="en-US" dirty="0" smtClean="0"/>
                        <a:t>apply the estate income (or as necessary), to the payment of the debts of the incapacitated person, including payment of his any</a:t>
                      </a:r>
                      <a:r>
                        <a:rPr lang="en-US" baseline="0" dirty="0" smtClean="0"/>
                        <a:t> </a:t>
                      </a:r>
                      <a:r>
                        <a:rPr lang="en-US" dirty="0" smtClean="0"/>
                        <a:t>guardian’s compensation,</a:t>
                      </a:r>
                      <a:r>
                        <a:rPr lang="en-US" baseline="0" dirty="0" smtClean="0"/>
                        <a:t> </a:t>
                      </a:r>
                      <a:r>
                        <a:rPr lang="en-US" dirty="0" smtClean="0"/>
                        <a:t>and to the maintenance of the incapacitated person and legal dependents.  If income is insufficient, the conservator</a:t>
                      </a:r>
                      <a:r>
                        <a:rPr lang="en-US" baseline="0" dirty="0" smtClean="0"/>
                        <a:t> </a:t>
                      </a:r>
                      <a:r>
                        <a:rPr lang="en-US" dirty="0" smtClean="0"/>
                        <a:t>may spend principal. </a:t>
                      </a:r>
                    </a:p>
                    <a:p>
                      <a:pPr lvl="1" algn="r">
                        <a:lnSpc>
                          <a:spcPct val="150000"/>
                        </a:lnSpc>
                        <a:buFont typeface="Arial" pitchFamily="34" charset="0"/>
                        <a:buNone/>
                      </a:pPr>
                      <a:r>
                        <a:rPr lang="en-US" sz="1800" baseline="0" dirty="0" smtClean="0"/>
                        <a:t>Virginia Code § </a:t>
                      </a:r>
                      <a:r>
                        <a:rPr lang="en-US" dirty="0" smtClean="0"/>
                        <a:t>64.2-2021</a:t>
                      </a:r>
                      <a:endParaRPr lang="en-US" sz="1800" baseline="0" dirty="0" smtClean="0"/>
                    </a:p>
                  </a:txBody>
                  <a:tcP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83692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Removal of Conservator</a:t>
                      </a:r>
                    </a:p>
                    <a:p>
                      <a:pPr lvl="1" algn="l">
                        <a:lnSpc>
                          <a:spcPct val="150000"/>
                        </a:lnSpc>
                        <a:buFont typeface="Arial" pitchFamily="34" charset="0"/>
                        <a:buChar char="•"/>
                      </a:pPr>
                      <a:endParaRPr lang="en-US" sz="1800" baseline="0" dirty="0" smtClean="0"/>
                    </a:p>
                    <a:p>
                      <a:pPr lvl="1" algn="l">
                        <a:lnSpc>
                          <a:spcPct val="150000"/>
                        </a:lnSpc>
                        <a:buFont typeface="Arial" pitchFamily="34" charset="0"/>
                        <a:buNone/>
                      </a:pPr>
                      <a:r>
                        <a:rPr lang="en-US" dirty="0" smtClean="0"/>
                        <a:t>Upon petition by … any … person, the court may …  (iv) order removal of the guardian or conservator as provided in § </a:t>
                      </a:r>
                      <a:r>
                        <a:rPr lang="en-US" dirty="0" smtClean="0">
                          <a:hlinkClick r:id="rId2"/>
                        </a:rPr>
                        <a:t>64.2-1410</a:t>
                      </a:r>
                      <a:r>
                        <a:rPr lang="en-US" dirty="0" smtClean="0"/>
                        <a:t>.</a:t>
                      </a:r>
                      <a:r>
                        <a:rPr lang="en-US" baseline="0" dirty="0" smtClean="0"/>
                        <a:t>  Virginia Code § 64.2-2012 (A). </a:t>
                      </a:r>
                    </a:p>
                    <a:p>
                      <a:pPr lvl="1" algn="l">
                        <a:lnSpc>
                          <a:spcPct val="150000"/>
                        </a:lnSpc>
                        <a:buFont typeface="Arial" pitchFamily="34" charset="0"/>
                        <a:buNone/>
                      </a:pPr>
                      <a:r>
                        <a:rPr kumimoji="0" lang="en-US" sz="1800" b="1" kern="1200" dirty="0" smtClean="0">
                          <a:solidFill>
                            <a:schemeClr val="lt1"/>
                          </a:solidFill>
                          <a:latin typeface="+mn-lt"/>
                          <a:ea typeface="+mn-ea"/>
                          <a:cs typeface="+mn-cs"/>
                        </a:rPr>
                        <a:t>[A]t any time the circuit court … shall, on [request of any] surety, or may, … order the fiduciary to give before the court or clerk a new bond or additional bond in a reasonable time as prescribed by the court and in such penalty and with or without sureties as the court deems proper. …. If the order …. is not complied with, </a:t>
                      </a:r>
                      <a:r>
                        <a:rPr kumimoji="0" lang="en-US" sz="1800" b="1" u="sng" kern="1200" dirty="0" smtClean="0">
                          <a:solidFill>
                            <a:schemeClr val="lt1"/>
                          </a:solidFill>
                          <a:latin typeface="+mn-lt"/>
                          <a:ea typeface="+mn-ea"/>
                          <a:cs typeface="+mn-cs"/>
                        </a:rPr>
                        <a:t>or whenever from any cause it appears proper</a:t>
                      </a:r>
                      <a:r>
                        <a:rPr kumimoji="0" lang="en-US" sz="1800" b="1" kern="1200" dirty="0" smtClean="0">
                          <a:solidFill>
                            <a:schemeClr val="lt1"/>
                          </a:solidFill>
                          <a:latin typeface="+mn-lt"/>
                          <a:ea typeface="+mn-ea"/>
                          <a:cs typeface="+mn-cs"/>
                        </a:rPr>
                        <a:t>, </a:t>
                      </a:r>
                      <a:r>
                        <a:rPr kumimoji="0" lang="en-US" sz="1800" b="1" u="sng" kern="1200" dirty="0" smtClean="0">
                          <a:solidFill>
                            <a:schemeClr val="lt1"/>
                          </a:solidFill>
                          <a:latin typeface="+mn-lt"/>
                          <a:ea typeface="+mn-ea"/>
                          <a:cs typeface="+mn-cs"/>
                        </a:rPr>
                        <a:t>the court may revoke and annul the powers of any such fiduciary.</a:t>
                      </a:r>
                      <a:r>
                        <a:rPr kumimoji="0" lang="en-US" sz="1800" b="1" u="none" kern="1200" dirty="0" smtClean="0">
                          <a:solidFill>
                            <a:schemeClr val="lt1"/>
                          </a:solidFill>
                          <a:latin typeface="+mn-lt"/>
                          <a:ea typeface="+mn-ea"/>
                          <a:cs typeface="+mn-cs"/>
                        </a:rPr>
                        <a:t>                                                                                Virginia Code § </a:t>
                      </a:r>
                      <a:r>
                        <a:rPr lang="en-US" dirty="0" smtClean="0"/>
                        <a:t>64.2-1410</a:t>
                      </a:r>
                      <a:endParaRPr lang="en-US" sz="1800" u="none" baseline="0" dirty="0" smtClean="0"/>
                    </a:p>
                    <a:p>
                      <a:pPr lvl="2" algn="l">
                        <a:buFont typeface="Arial" pitchFamily="34" charset="0"/>
                        <a:buChar char="•"/>
                      </a:pPr>
                      <a:endParaRPr lang="en-US" sz="1800" baseline="0" dirty="0"/>
                    </a:p>
                  </a:txBody>
                  <a:tcP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697736"/>
          </a:xfrm>
        </p:spPr>
        <p:txBody>
          <a:bodyPr/>
          <a:lstStyle/>
          <a:p>
            <a:pPr algn="ctr"/>
            <a:r>
              <a:rPr lang="en-US" sz="6000" dirty="0" smtClean="0"/>
              <a:t>Presented For </a:t>
            </a:r>
            <a:br>
              <a:rPr lang="en-US" sz="6000" dirty="0" smtClean="0"/>
            </a:br>
            <a:endParaRPr lang="en-US" sz="6000" dirty="0"/>
          </a:p>
        </p:txBody>
      </p:sp>
      <p:pic>
        <p:nvPicPr>
          <p:cNvPr id="4" name="Content Placeholder 3" descr="CSB.jpg"/>
          <p:cNvPicPr>
            <a:picLocks noGrp="1" noChangeAspect="1"/>
          </p:cNvPicPr>
          <p:nvPr>
            <p:ph idx="1"/>
          </p:nvPr>
        </p:nvPicPr>
        <p:blipFill>
          <a:blip r:embed="rId2" cstate="print"/>
          <a:srcRect b="16765"/>
          <a:stretch>
            <a:fillRect/>
          </a:stretch>
        </p:blipFill>
        <p:spPr>
          <a:xfrm>
            <a:off x="1676401" y="2447332"/>
            <a:ext cx="6773206" cy="3039069"/>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6858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Conservator Not Liable</a:t>
                      </a:r>
                    </a:p>
                    <a:p>
                      <a:pPr algn="ctr"/>
                      <a:r>
                        <a:rPr lang="en-US" sz="4400" baseline="0" dirty="0" smtClean="0"/>
                        <a:t>For Incapacitated Person Debt</a:t>
                      </a:r>
                    </a:p>
                    <a:p>
                      <a:pPr lvl="1" algn="l">
                        <a:lnSpc>
                          <a:spcPct val="150000"/>
                        </a:lnSpc>
                        <a:buFont typeface="Arial" pitchFamily="34" charset="0"/>
                        <a:buChar char="•"/>
                      </a:pPr>
                      <a:endParaRPr lang="en-US" sz="1800" baseline="0" dirty="0" smtClean="0"/>
                    </a:p>
                    <a:p>
                      <a:pPr lvl="0" algn="l">
                        <a:lnSpc>
                          <a:spcPct val="150000"/>
                        </a:lnSpc>
                        <a:buFont typeface="Arial" pitchFamily="34" charset="0"/>
                        <a:buNone/>
                      </a:pPr>
                      <a:r>
                        <a:rPr lang="en-US" sz="1800" baseline="0" dirty="0" smtClean="0"/>
                        <a:t>      Conservator not personally responsible for incapacitated person’s debts or contracts if care is exercised:</a:t>
                      </a:r>
                    </a:p>
                    <a:p>
                      <a:pPr lvl="1" algn="l">
                        <a:lnSpc>
                          <a:spcPct val="150000"/>
                        </a:lnSpc>
                        <a:buFont typeface="Arial" pitchFamily="34" charset="0"/>
                        <a:buNone/>
                      </a:pPr>
                      <a:r>
                        <a:rPr lang="en-US" dirty="0" smtClean="0"/>
                        <a:t>Unless otherwise provided in the contract, a conservator is personally liable on a contract entered into in a fiduciary capacity in the course of administration of the estate, unless he reveals the representative capacity and identifies the estate in the contract.</a:t>
                      </a:r>
                    </a:p>
                    <a:p>
                      <a:pPr lvl="1" algn="r">
                        <a:lnSpc>
                          <a:spcPct val="150000"/>
                        </a:lnSpc>
                        <a:buFont typeface="Arial" pitchFamily="34" charset="0"/>
                        <a:buNone/>
                      </a:pPr>
                      <a:r>
                        <a:rPr lang="en-US" sz="1800" baseline="0" dirty="0" smtClean="0"/>
                        <a:t>Virginia Code § 64.2-2021  (D)</a:t>
                      </a:r>
                    </a:p>
                  </a:txBody>
                  <a:tcP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6858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Conservator Liable</a:t>
                      </a:r>
                    </a:p>
                    <a:p>
                      <a:pPr algn="ctr"/>
                      <a:r>
                        <a:rPr lang="en-US" sz="4400" baseline="0" dirty="0" smtClean="0"/>
                        <a:t>For Breach of Duty</a:t>
                      </a:r>
                    </a:p>
                    <a:p>
                      <a:pPr lvl="1" algn="l">
                        <a:lnSpc>
                          <a:spcPct val="150000"/>
                        </a:lnSpc>
                        <a:buFont typeface="Arial" pitchFamily="34" charset="0"/>
                        <a:buChar char="•"/>
                      </a:pPr>
                      <a:endParaRPr lang="en-US" sz="1800" baseline="0" dirty="0" smtClean="0"/>
                    </a:p>
                    <a:p>
                      <a:pPr lvl="1" algn="l">
                        <a:lnSpc>
                          <a:spcPct val="150000"/>
                        </a:lnSpc>
                        <a:buFont typeface="Arial" pitchFamily="34" charset="0"/>
                        <a:buChar char="•"/>
                      </a:pPr>
                      <a:r>
                        <a:rPr lang="en-US" sz="1800" baseline="0" dirty="0" smtClean="0"/>
                        <a:t>  Conservator is personally responsible for  conservator’s fraud or personal negligence.  Virginia Code § 64.2-2021  (D). </a:t>
                      </a:r>
                    </a:p>
                    <a:p>
                      <a:pPr lvl="1" algn="l">
                        <a:lnSpc>
                          <a:spcPct val="150000"/>
                        </a:lnSpc>
                        <a:buFont typeface="Arial" pitchFamily="34" charset="0"/>
                        <a:buChar char="•"/>
                      </a:pPr>
                      <a:r>
                        <a:rPr lang="en-US" sz="1800" baseline="0" dirty="0" smtClean="0"/>
                        <a:t>   When the conservator is found liable for a claim, the “surety” – the insurance company which promises to cover such liability – is sued and pays the damages to a new conservator or to the Court (at the Court’s direction) for the benefit of the incapacitated person.</a:t>
                      </a:r>
                    </a:p>
                    <a:p>
                      <a:pPr lvl="1" algn="l">
                        <a:lnSpc>
                          <a:spcPct val="150000"/>
                        </a:lnSpc>
                        <a:buFont typeface="Arial" pitchFamily="34" charset="0"/>
                        <a:buChar char="•"/>
                      </a:pPr>
                      <a:r>
                        <a:rPr lang="en-US" sz="1800" baseline="0" dirty="0" smtClean="0"/>
                        <a:t>  </a:t>
                      </a:r>
                      <a:r>
                        <a:rPr lang="en-US" sz="1800" baseline="0" dirty="0" smtClean="0">
                          <a:solidFill>
                            <a:srgbClr val="FFFF00"/>
                          </a:solidFill>
                        </a:rPr>
                        <a:t>This liability and requirement for surety often limits the pool of potential conservators.</a:t>
                      </a:r>
                    </a:p>
                  </a:txBody>
                  <a:tcP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6858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Estate Planning by Conservator for Medicaid</a:t>
                      </a:r>
                    </a:p>
                    <a:p>
                      <a:pPr lvl="1" algn="l">
                        <a:lnSpc>
                          <a:spcPct val="150000"/>
                        </a:lnSpc>
                        <a:buFont typeface="Arial" pitchFamily="34" charset="0"/>
                        <a:buChar char="•"/>
                      </a:pPr>
                      <a:endParaRPr lang="en-US" sz="1800" baseline="0" dirty="0" smtClean="0"/>
                    </a:p>
                    <a:p>
                      <a:pPr lvl="1" algn="l">
                        <a:lnSpc>
                          <a:spcPct val="150000"/>
                        </a:lnSpc>
                        <a:buFont typeface="Arial" pitchFamily="34" charset="0"/>
                        <a:buChar char="•"/>
                      </a:pPr>
                      <a:r>
                        <a:rPr lang="en-US" sz="1800" baseline="0" dirty="0" smtClean="0"/>
                        <a:t>  Conservatorship is useful when estate planning (Virginia Code § 64.2-2023) helpful to secure Medicaid or to protect assets for Medicaid eligibility:</a:t>
                      </a:r>
                    </a:p>
                    <a:p>
                      <a:pPr lvl="2" algn="l">
                        <a:lnSpc>
                          <a:spcPct val="150000"/>
                        </a:lnSpc>
                        <a:buFont typeface="Arial" pitchFamily="34" charset="0"/>
                        <a:buChar char="•"/>
                      </a:pPr>
                      <a:r>
                        <a:rPr lang="en-US" sz="1800" baseline="0" dirty="0" smtClean="0"/>
                        <a:t>  for disabled person under 65 (special needs trust)</a:t>
                      </a:r>
                    </a:p>
                    <a:p>
                      <a:pPr lvl="2" algn="l">
                        <a:lnSpc>
                          <a:spcPct val="150000"/>
                        </a:lnSpc>
                        <a:buFont typeface="Arial" pitchFamily="34" charset="0"/>
                        <a:buChar char="•"/>
                      </a:pPr>
                      <a:r>
                        <a:rPr lang="en-US" sz="1800" baseline="0" dirty="0" smtClean="0"/>
                        <a:t>  for minor or disabled children of incapacitated person</a:t>
                      </a:r>
                    </a:p>
                    <a:p>
                      <a:pPr lvl="2" algn="l">
                        <a:lnSpc>
                          <a:spcPct val="150000"/>
                        </a:lnSpc>
                        <a:buFont typeface="Arial" pitchFamily="34" charset="0"/>
                        <a:buChar char="•"/>
                      </a:pPr>
                      <a:r>
                        <a:rPr lang="en-US" sz="1800" baseline="0" dirty="0" smtClean="0"/>
                        <a:t>  for spouse of incapacitated person</a:t>
                      </a:r>
                    </a:p>
                  </a:txBody>
                  <a:tcP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6858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Conservatorship Dies With Incapacitated Person</a:t>
                      </a:r>
                      <a:endParaRPr lang="en-US" sz="4400" baseline="0" dirty="0" smtClean="0"/>
                    </a:p>
                    <a:p>
                      <a:pPr lvl="1" algn="l">
                        <a:lnSpc>
                          <a:spcPct val="150000"/>
                        </a:lnSpc>
                        <a:buFont typeface="Arial" pitchFamily="34" charset="0"/>
                        <a:buNone/>
                      </a:pPr>
                      <a:endParaRPr lang="en-US" sz="1800" baseline="0" dirty="0" smtClean="0"/>
                    </a:p>
                  </a:txBody>
                  <a:tcP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6858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lvl="1" algn="l">
                        <a:lnSpc>
                          <a:spcPct val="150000"/>
                        </a:lnSpc>
                        <a:buFont typeface="Arial" pitchFamily="34" charset="0"/>
                        <a:buNone/>
                      </a:pPr>
                      <a:endParaRPr lang="en-US" dirty="0" smtClean="0">
                        <a:hlinkClick r:id="rId2"/>
                      </a:endParaRPr>
                    </a:p>
                    <a:p>
                      <a:pPr lvl="1" algn="l">
                        <a:lnSpc>
                          <a:spcPct val="150000"/>
                        </a:lnSpc>
                        <a:buFont typeface="Arial" pitchFamily="34" charset="0"/>
                        <a:buNone/>
                      </a:pPr>
                      <a:endParaRPr lang="en-US" dirty="0" smtClean="0">
                        <a:hlinkClick r:id="rId2"/>
                      </a:endParaRPr>
                    </a:p>
                    <a:p>
                      <a:pPr lvl="1" algn="ctr">
                        <a:lnSpc>
                          <a:spcPct val="150000"/>
                        </a:lnSpc>
                        <a:buFont typeface="Arial" pitchFamily="34" charset="0"/>
                        <a:buNone/>
                      </a:pPr>
                      <a:r>
                        <a:rPr lang="en-US" sz="5400" dirty="0" smtClean="0">
                          <a:hlinkClick r:id="rId2"/>
                        </a:rPr>
                        <a:t>Virginia Guardianship and Conservatorship 2012</a:t>
                      </a:r>
                      <a:endParaRPr lang="en-US" sz="5400" baseline="0" dirty="0" smtClean="0"/>
                    </a:p>
                  </a:txBody>
                  <a:tcP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Representative Payees </a:t>
                      </a:r>
                    </a:p>
                    <a:p>
                      <a:pPr algn="ctr"/>
                      <a:r>
                        <a:rPr lang="en-US" sz="4400" baseline="0" dirty="0" smtClean="0"/>
                        <a:t>(Federal Benefits) </a:t>
                      </a:r>
                    </a:p>
                    <a:p>
                      <a:pPr algn="l"/>
                      <a:endParaRPr lang="en-US" sz="4400" baseline="0" dirty="0" smtClean="0"/>
                    </a:p>
                    <a:p>
                      <a:pPr lvl="1" algn="l">
                        <a:lnSpc>
                          <a:spcPct val="150000"/>
                        </a:lnSpc>
                        <a:buFont typeface="Arial" pitchFamily="34" charset="0"/>
                        <a:buNone/>
                      </a:pPr>
                      <a:r>
                        <a:rPr lang="en-US" sz="1800" baseline="0" dirty="0" smtClean="0"/>
                        <a:t>Representative payees for federal benefits (SSI, SSDI, V.A., etc.)</a:t>
                      </a:r>
                    </a:p>
                    <a:p>
                      <a:pPr lvl="1" algn="l">
                        <a:lnSpc>
                          <a:spcPct val="150000"/>
                        </a:lnSpc>
                        <a:buFont typeface="Arial" pitchFamily="34" charset="0"/>
                        <a:buChar char="•"/>
                      </a:pPr>
                      <a:r>
                        <a:rPr lang="en-US" sz="1800" baseline="0" dirty="0" smtClean="0"/>
                        <a:t>  No cost to the incapacitated person / patient.</a:t>
                      </a:r>
                    </a:p>
                    <a:p>
                      <a:pPr lvl="1" algn="l">
                        <a:lnSpc>
                          <a:spcPct val="150000"/>
                        </a:lnSpc>
                        <a:buFont typeface="Arial" pitchFamily="34" charset="0"/>
                        <a:buChar char="•"/>
                      </a:pPr>
                      <a:r>
                        <a:rPr lang="en-US" sz="1800" baseline="0" dirty="0" smtClean="0"/>
                        <a:t>  Entirely federal .</a:t>
                      </a:r>
                    </a:p>
                    <a:p>
                      <a:pPr lvl="1" algn="l">
                        <a:lnSpc>
                          <a:spcPct val="150000"/>
                        </a:lnSpc>
                        <a:buFont typeface="Arial" pitchFamily="34" charset="0"/>
                        <a:buChar char="•"/>
                      </a:pPr>
                      <a:r>
                        <a:rPr lang="en-US" sz="1800" baseline="0" dirty="0" smtClean="0"/>
                        <a:t>  Limited to federal benefits.  Confers no authority for real estate or other property rights.</a:t>
                      </a:r>
                    </a:p>
                    <a:p>
                      <a:pPr lvl="1" algn="l">
                        <a:lnSpc>
                          <a:spcPct val="150000"/>
                        </a:lnSpc>
                        <a:buFont typeface="Arial" pitchFamily="34" charset="0"/>
                        <a:buNone/>
                      </a:pPr>
                      <a:r>
                        <a:rPr lang="en-US" sz="1800" baseline="0" dirty="0" smtClean="0"/>
                        <a:t>  </a:t>
                      </a:r>
                    </a:p>
                    <a:p>
                      <a:pPr lvl="2" algn="l">
                        <a:buFont typeface="Arial" pitchFamily="34" charset="0"/>
                        <a:buChar char="•"/>
                      </a:pPr>
                      <a:endParaRPr lang="en-US" sz="1800" baseline="0" dirty="0"/>
                    </a:p>
                  </a:txBody>
                  <a:tcP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53212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Representative Payees </a:t>
                      </a:r>
                    </a:p>
                    <a:p>
                      <a:pPr algn="ctr"/>
                      <a:r>
                        <a:rPr lang="en-US" sz="4400" baseline="0" dirty="0" smtClean="0"/>
                        <a:t>Law Sources</a:t>
                      </a:r>
                    </a:p>
                    <a:p>
                      <a:pPr algn="l"/>
                      <a:endParaRPr lang="en-US" sz="4400" baseline="0" dirty="0" smtClean="0"/>
                    </a:p>
                    <a:p>
                      <a:pPr lvl="1" algn="l">
                        <a:lnSpc>
                          <a:spcPct val="100000"/>
                        </a:lnSpc>
                        <a:buFont typeface="Arial" pitchFamily="34" charset="0"/>
                        <a:buNone/>
                      </a:pPr>
                      <a:r>
                        <a:rPr lang="en-US" sz="1800" baseline="0" dirty="0" smtClean="0"/>
                        <a:t>Code of Federal Regulations</a:t>
                      </a:r>
                    </a:p>
                    <a:p>
                      <a:pPr lvl="1" algn="l">
                        <a:lnSpc>
                          <a:spcPct val="100000"/>
                        </a:lnSpc>
                        <a:buFont typeface="Arial" pitchFamily="34" charset="0"/>
                        <a:buNone/>
                      </a:pPr>
                      <a:endParaRPr lang="en-US" sz="1800" baseline="0" dirty="0" smtClean="0"/>
                    </a:p>
                    <a:p>
                      <a:pPr marL="914400" marR="0" lvl="2"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aseline="0" dirty="0" smtClean="0"/>
                        <a:t>  All Social Security benefits </a:t>
                      </a:r>
                      <a:r>
                        <a:rPr lang="en-US" sz="1800" i="1" baseline="0" dirty="0" smtClean="0"/>
                        <a:t>other </a:t>
                      </a:r>
                      <a:r>
                        <a:rPr lang="en-US" sz="1800" i="0" baseline="0" dirty="0" smtClean="0"/>
                        <a:t>than SSI: </a:t>
                      </a:r>
                      <a:r>
                        <a:rPr lang="en-US" b="1" dirty="0" smtClean="0"/>
                        <a:t>20 CFR 404, Subpart U - Representative Payment, </a:t>
                      </a:r>
                      <a:r>
                        <a:rPr lang="en-US" dirty="0" smtClean="0">
                          <a:hlinkClick r:id="rId2" tooltip="SUBPART U — Representative Payment (§§ 404.2001 - 404.2065)"/>
                        </a:rPr>
                        <a:t>(§§ 404.2001 - 404.2065)</a:t>
                      </a:r>
                      <a:endParaRPr lang="en-US" b="1" dirty="0" smtClean="0"/>
                    </a:p>
                    <a:p>
                      <a:pPr lvl="2" algn="l">
                        <a:lnSpc>
                          <a:spcPct val="100000"/>
                        </a:lnSpc>
                        <a:buFont typeface="Arial" pitchFamily="34" charset="0"/>
                        <a:buChar char="•"/>
                      </a:pPr>
                      <a:r>
                        <a:rPr lang="en-US" sz="1800" i="0" baseline="0" dirty="0" smtClean="0"/>
                        <a:t>  SSI Social Security benefits: </a:t>
                      </a:r>
                      <a:r>
                        <a:rPr lang="en-US" b="1" dirty="0" smtClean="0"/>
                        <a:t>20 CFR 416, Subpart F - Representative Payment</a:t>
                      </a:r>
                      <a:r>
                        <a:rPr lang="en-US" sz="1800" baseline="0" dirty="0" smtClean="0"/>
                        <a:t>  </a:t>
                      </a:r>
                      <a:r>
                        <a:rPr lang="en-US" dirty="0" smtClean="0">
                          <a:hlinkClick r:id="rId3" tooltip="SUBPART F — Representative Payment (§§ 416.601 - 416.665)"/>
                        </a:rPr>
                        <a:t>(§§ 416.601 - 416.665)</a:t>
                      </a:r>
                      <a:endParaRPr lang="en-US" sz="1800" baseline="0" dirty="0" smtClean="0"/>
                    </a:p>
                    <a:p>
                      <a:pPr lvl="1" algn="l">
                        <a:lnSpc>
                          <a:spcPct val="150000"/>
                        </a:lnSpc>
                        <a:buFont typeface="Arial" pitchFamily="34" charset="0"/>
                        <a:buNone/>
                      </a:pPr>
                      <a:r>
                        <a:rPr lang="en-US" sz="1800" baseline="0" dirty="0" smtClean="0"/>
                        <a:t>Policy Operations Manual System (POMS)</a:t>
                      </a:r>
                    </a:p>
                    <a:p>
                      <a:pPr lvl="2" algn="l">
                        <a:lnSpc>
                          <a:spcPct val="150000"/>
                        </a:lnSpc>
                        <a:buFont typeface="Arial" pitchFamily="34" charset="0"/>
                        <a:buChar char="•"/>
                      </a:pPr>
                      <a:r>
                        <a:rPr lang="en-US" sz="1800" baseline="0" dirty="0" smtClean="0"/>
                        <a:t>  </a:t>
                      </a:r>
                      <a:r>
                        <a:rPr kumimoji="0" lang="en-US" sz="1800" b="1" kern="1200" dirty="0" smtClean="0">
                          <a:solidFill>
                            <a:schemeClr val="lt1"/>
                          </a:solidFill>
                          <a:latin typeface="+mn-lt"/>
                          <a:ea typeface="+mn-ea"/>
                          <a:cs typeface="+mn-cs"/>
                        </a:rPr>
                        <a:t>GN </a:t>
                      </a:r>
                      <a:r>
                        <a:rPr kumimoji="0" lang="en-US" sz="1800" b="1" kern="1200" dirty="0" smtClean="0">
                          <a:solidFill>
                            <a:schemeClr val="lt1"/>
                          </a:solidFill>
                          <a:latin typeface="+mn-lt"/>
                          <a:ea typeface="+mn-ea"/>
                          <a:cs typeface="+mn-cs"/>
                          <a:hlinkClick r:id="rId4"/>
                        </a:rPr>
                        <a:t>005: Selection of Representative Payee</a:t>
                      </a:r>
                      <a:endParaRPr lang="en-US" sz="1800" baseline="0" dirty="0" smtClean="0"/>
                    </a:p>
                    <a:p>
                      <a:pPr lvl="1" algn="l">
                        <a:lnSpc>
                          <a:spcPct val="150000"/>
                        </a:lnSpc>
                        <a:buFont typeface="Arial" pitchFamily="34" charset="0"/>
                        <a:buNone/>
                      </a:pPr>
                      <a:r>
                        <a:rPr lang="en-US" sz="1800" baseline="0" dirty="0" smtClean="0"/>
                        <a:t>  </a:t>
                      </a:r>
                    </a:p>
                    <a:p>
                      <a:pPr lvl="2" algn="l">
                        <a:buFont typeface="Arial" pitchFamily="34" charset="0"/>
                        <a:buChar char="•"/>
                      </a:pPr>
                      <a:endParaRPr lang="en-US" sz="1800" baseline="0" dirty="0"/>
                    </a:p>
                  </a:txBody>
                  <a:tcP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Representative Payees: </a:t>
                      </a:r>
                    </a:p>
                    <a:p>
                      <a:pPr algn="ctr"/>
                      <a:r>
                        <a:rPr lang="en-US" sz="4400" b="1" dirty="0" smtClean="0"/>
                        <a:t>Appointment</a:t>
                      </a:r>
                      <a:r>
                        <a:rPr lang="en-US" sz="4400" b="1" baseline="0" dirty="0" smtClean="0"/>
                        <a:t> </a:t>
                      </a:r>
                      <a:endParaRPr lang="en-US" sz="4400" b="1" dirty="0" smtClean="0"/>
                    </a:p>
                    <a:p>
                      <a:pPr lvl="1" algn="l">
                        <a:lnSpc>
                          <a:spcPct val="150000"/>
                        </a:lnSpc>
                        <a:buFont typeface="Arial" pitchFamily="34" charset="0"/>
                        <a:buNone/>
                      </a:pPr>
                      <a:endParaRPr lang="en-US" sz="1800" baseline="0" dirty="0" smtClean="0"/>
                    </a:p>
                    <a:p>
                      <a:r>
                        <a:rPr lang="en-US" dirty="0" smtClean="0">
                          <a:hlinkClick r:id="rId2" tooltip="§ 404.2010 — When payment will be made to a representative payee."/>
                        </a:rPr>
                        <a:t>§ 404.2010 — When payment will be made to a representative payee.</a:t>
                      </a:r>
                      <a:r>
                        <a:rPr lang="en-US" dirty="0" smtClean="0"/>
                        <a:t> </a:t>
                      </a:r>
                    </a:p>
                    <a:p>
                      <a:endParaRPr lang="en-US" dirty="0" smtClean="0"/>
                    </a:p>
                    <a:p>
                      <a:r>
                        <a:rPr lang="en-US" dirty="0" smtClean="0"/>
                        <a:t>When payment will be made to a representative payee.</a:t>
                      </a:r>
                    </a:p>
                    <a:p>
                      <a:r>
                        <a:rPr lang="en-US" dirty="0" smtClean="0"/>
                        <a:t>(a) We pay benefits to a representative payee on behalf of a beneficiary 18 years old or older when it appears to us that this method of payment will be in the interest of the beneficiary. We do this if we have information that the beneficiary is— </a:t>
                      </a:r>
                    </a:p>
                    <a:p>
                      <a:r>
                        <a:rPr lang="en-US" dirty="0" smtClean="0"/>
                        <a:t>(1) Legally incompetent or mentally incapable of managing benefit payments; or </a:t>
                      </a:r>
                    </a:p>
                    <a:p>
                      <a:r>
                        <a:rPr lang="en-US" dirty="0" smtClean="0"/>
                        <a:t>(2) Physically incapable of managing or directing the management of his or her benefit payments. </a:t>
                      </a:r>
                      <a:endParaRPr lang="en-US" sz="1800" baseline="0" dirty="0"/>
                    </a:p>
                  </a:txBody>
                  <a:tcP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Representative Payees: </a:t>
                      </a:r>
                    </a:p>
                    <a:p>
                      <a:pPr algn="ctr"/>
                      <a:r>
                        <a:rPr lang="en-US" sz="4400" b="1" dirty="0" smtClean="0"/>
                        <a:t>Preferences</a:t>
                      </a:r>
                    </a:p>
                    <a:p>
                      <a:pPr algn="ct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2" tooltip="§ 404.2010 — When payment will be made to a representative payee."/>
                        </a:rPr>
                        <a:t>§ 404.2021 — </a:t>
                      </a:r>
                      <a:r>
                        <a:rPr lang="en-US" b="1" dirty="0" smtClean="0"/>
                        <a:t>What is our order of preference in selecting a representative payee for you?</a:t>
                      </a:r>
                    </a:p>
                    <a:p>
                      <a:endParaRPr lang="en-US" dirty="0" smtClean="0"/>
                    </a:p>
                    <a:p>
                      <a:r>
                        <a:rPr lang="en-US" dirty="0" smtClean="0"/>
                        <a:t>The preferences are,</a:t>
                      </a:r>
                      <a:r>
                        <a:rPr lang="en-US" baseline="0" dirty="0" smtClean="0"/>
                        <a:t> for </a:t>
                      </a:r>
                      <a:r>
                        <a:rPr lang="en-US" baseline="0" dirty="0" smtClean="0">
                          <a:solidFill>
                            <a:srgbClr val="FFFF00"/>
                          </a:solidFill>
                        </a:rPr>
                        <a:t>adults </a:t>
                      </a:r>
                      <a:r>
                        <a:rPr lang="en-US" u="sng" baseline="0" dirty="0" smtClean="0">
                          <a:solidFill>
                            <a:srgbClr val="FFFF00"/>
                          </a:solidFill>
                        </a:rPr>
                        <a:t>other than ETOH / drug addicts</a:t>
                      </a:r>
                      <a:r>
                        <a:rPr lang="en-US" baseline="0" dirty="0" smtClean="0"/>
                        <a:t>: </a:t>
                      </a:r>
                      <a:endParaRPr lang="en-US" dirty="0" smtClean="0"/>
                    </a:p>
                    <a:p>
                      <a:r>
                        <a:rPr lang="en-US" dirty="0" smtClean="0"/>
                        <a:t>(1) A legal guardian, spouse (or other relative) who has custody of the beneficiary or who demonstrates strong concern for the personal welfare of the beneficiary; </a:t>
                      </a:r>
                    </a:p>
                    <a:p>
                      <a:r>
                        <a:rPr lang="en-US" dirty="0" smtClean="0"/>
                        <a:t>(2) A friend who has custody of the beneficiary or demonstrates strong concern for the personal welfare of the beneficiary; </a:t>
                      </a:r>
                    </a:p>
                    <a:p>
                      <a:r>
                        <a:rPr lang="en-US" dirty="0" smtClean="0"/>
                        <a:t>(3) A public or nonprofit agency or institution having custody of the beneficiary; </a:t>
                      </a:r>
                    </a:p>
                    <a:p>
                      <a:endParaRPr lang="en-US" dirty="0"/>
                    </a:p>
                  </a:txBody>
                  <a:tcP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Representative Payees:  </a:t>
                      </a:r>
                    </a:p>
                    <a:p>
                      <a:pPr algn="ctr"/>
                      <a:r>
                        <a:rPr lang="en-US" sz="4400" b="1" dirty="0" smtClean="0"/>
                        <a:t>Preferences</a:t>
                      </a:r>
                    </a:p>
                    <a:p>
                      <a:pPr lvl="1" algn="l">
                        <a:lnSpc>
                          <a:spcPct val="150000"/>
                        </a:lnSpc>
                        <a:buFont typeface="Arial" pitchFamily="34" charset="0"/>
                        <a:buNone/>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2" tooltip="§ 404.2010 — When payment will be made to a representative payee."/>
                        </a:rPr>
                        <a:t>§ 404.2021 — </a:t>
                      </a:r>
                      <a:r>
                        <a:rPr lang="en-US" b="1" dirty="0" smtClean="0"/>
                        <a:t>What is our order of preference in selecting a representative payee for you?,</a:t>
                      </a:r>
                      <a:r>
                        <a:rPr lang="en-US" b="1" baseline="0" dirty="0" smtClean="0"/>
                        <a:t> contd. </a:t>
                      </a:r>
                      <a:endParaRPr lang="en-US" b="1" dirty="0" smtClean="0"/>
                    </a:p>
                    <a:p>
                      <a:endParaRPr lang="en-US" dirty="0" smtClean="0"/>
                    </a:p>
                    <a:p>
                      <a:r>
                        <a:rPr lang="en-US" dirty="0" smtClean="0"/>
                        <a:t>(4) A private institution operated for profit and licensed under State law, which has custody of the beneficiary; and </a:t>
                      </a:r>
                    </a:p>
                    <a:p>
                      <a:endParaRPr lang="en-US" dirty="0" smtClean="0"/>
                    </a:p>
                    <a:p>
                      <a:r>
                        <a:rPr lang="en-US" dirty="0" smtClean="0"/>
                        <a:t>(5) Persons other than above who are qualified to carry out the responsibilities of a payee and who are able and willing to serve as a payee for a beneficiary; e.g., members of community groups or organizations who volunteer to serve as payee for a beneficiary. </a:t>
                      </a:r>
                    </a:p>
                    <a:p>
                      <a:endParaRPr lang="en-US" dirty="0"/>
                    </a:p>
                  </a:txBody>
                  <a:tcP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772400" cy="1752600"/>
          </a:xfrm>
        </p:spPr>
        <p:txBody>
          <a:bodyPr/>
          <a:lstStyle/>
          <a:p>
            <a:pPr algn="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400" b="1" dirty="0" smtClean="0"/>
              <a:t> </a:t>
            </a:r>
            <a:r>
              <a:rPr lang="en-US" sz="1600" b="1" i="1" dirty="0" smtClean="0"/>
              <a:t>Client Service. It’s Our Thing.</a:t>
            </a:r>
            <a:br>
              <a:rPr lang="en-US" sz="1600" b="1" i="1" dirty="0" smtClean="0"/>
            </a:br>
            <a:r>
              <a:rPr lang="en-US" sz="1600" b="1" i="1" dirty="0" smtClean="0"/>
              <a:t/>
            </a:r>
            <a:br>
              <a:rPr lang="en-US" sz="1600" b="1" i="1" dirty="0" smtClean="0"/>
            </a:br>
            <a:r>
              <a:rPr lang="en-US" sz="2400" b="1" dirty="0" smtClean="0"/>
              <a:t/>
            </a:r>
            <a:br>
              <a:rPr lang="en-US" sz="2400" b="1" dirty="0" smtClean="0"/>
            </a:br>
            <a:endParaRPr lang="en-US" dirty="0"/>
          </a:p>
        </p:txBody>
      </p:sp>
      <p:pic>
        <p:nvPicPr>
          <p:cNvPr id="4" name="Content Placeholder 3" descr="TM LOGO.jpg"/>
          <p:cNvPicPr>
            <a:picLocks noGrp="1" noChangeAspect="1"/>
          </p:cNvPicPr>
          <p:nvPr>
            <p:ph idx="1"/>
          </p:nvPr>
        </p:nvPicPr>
        <p:blipFill>
          <a:blip r:embed="rId2" cstate="print"/>
          <a:stretch>
            <a:fillRect/>
          </a:stretch>
        </p:blipFill>
        <p:spPr>
          <a:xfrm>
            <a:off x="838200" y="1295400"/>
            <a:ext cx="8162925" cy="1533367"/>
          </a:xfrm>
        </p:spPr>
      </p:pic>
      <p:pic>
        <p:nvPicPr>
          <p:cNvPr id="5" name="Picture 4" descr="meritas_logo.jpg"/>
          <p:cNvPicPr>
            <a:picLocks noChangeAspect="1"/>
          </p:cNvPicPr>
          <p:nvPr/>
        </p:nvPicPr>
        <p:blipFill>
          <a:blip r:embed="rId3" cstate="print"/>
          <a:stretch>
            <a:fillRect/>
          </a:stretch>
        </p:blipFill>
        <p:spPr>
          <a:xfrm>
            <a:off x="685800" y="4419600"/>
            <a:ext cx="4460487" cy="1828800"/>
          </a:xfrm>
          <a:prstGeom prst="rect">
            <a:avLst/>
          </a:prstGeom>
        </p:spPr>
      </p:pic>
      <p:pic>
        <p:nvPicPr>
          <p:cNvPr id="6" name="Picture 5" descr="USNews-BestLawFirms.png"/>
          <p:cNvPicPr>
            <a:picLocks noChangeAspect="1"/>
          </p:cNvPicPr>
          <p:nvPr/>
        </p:nvPicPr>
        <p:blipFill>
          <a:blip r:embed="rId4" cstate="print"/>
          <a:stretch>
            <a:fillRect/>
          </a:stretch>
        </p:blipFill>
        <p:spPr>
          <a:xfrm>
            <a:off x="6553200" y="4267200"/>
            <a:ext cx="2301875" cy="22098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Representative Payees </a:t>
                      </a:r>
                    </a:p>
                    <a:p>
                      <a:pPr algn="ctr"/>
                      <a:r>
                        <a:rPr lang="en-US" sz="4400" b="1" dirty="0" smtClean="0"/>
                        <a:t>Preferences</a:t>
                      </a:r>
                      <a:r>
                        <a:rPr lang="en-US" sz="4400" b="1" baseline="0" dirty="0" smtClean="0"/>
                        <a:t> (Addicts) </a:t>
                      </a:r>
                      <a:endParaRPr lang="en-US" sz="4400" b="1" dirty="0" smtClean="0"/>
                    </a:p>
                    <a:p>
                      <a:pPr lvl="1" algn="l">
                        <a:lnSpc>
                          <a:spcPct val="150000"/>
                        </a:lnSpc>
                        <a:buFont typeface="Arial" pitchFamily="34" charset="0"/>
                        <a:buNone/>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2" tooltip="§ 404.2010 — When payment will be made to a representative payee."/>
                        </a:rPr>
                        <a:t>§ 404.2021 — </a:t>
                      </a:r>
                      <a:r>
                        <a:rPr lang="en-US" b="1" dirty="0" smtClean="0"/>
                        <a:t>What is our order of preference in selecting a representative payee for </a:t>
                      </a:r>
                      <a:r>
                        <a:rPr lang="en-US" b="1" dirty="0" smtClean="0">
                          <a:solidFill>
                            <a:srgbClr val="FFFF00"/>
                          </a:solidFill>
                        </a:rPr>
                        <a:t>ETOH</a:t>
                      </a:r>
                      <a:r>
                        <a:rPr lang="en-US" b="1" dirty="0" smtClean="0"/>
                        <a:t> / </a:t>
                      </a:r>
                      <a:r>
                        <a:rPr lang="en-US" b="1" baseline="0" dirty="0" smtClean="0">
                          <a:solidFill>
                            <a:srgbClr val="FFFF00"/>
                          </a:solidFill>
                        </a:rPr>
                        <a:t>Drug Addicts: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(1) A community-based nonprofit social service agency which is licensed by the State, or bonded; </a:t>
                      </a:r>
                    </a:p>
                    <a:p>
                      <a:r>
                        <a:rPr lang="en-US" dirty="0" smtClean="0"/>
                        <a:t>(2) A Federal, State, or local government agency whose mission is to carry out income maintenance, social service, or health care-related activities; </a:t>
                      </a:r>
                    </a:p>
                    <a:p>
                      <a:r>
                        <a:rPr lang="en-US" dirty="0" smtClean="0"/>
                        <a:t>(3) A State or local government agency with fiduciary responsibilities; </a:t>
                      </a:r>
                    </a:p>
                    <a:p>
                      <a:r>
                        <a:rPr lang="en-US" dirty="0" smtClean="0"/>
                        <a:t>(4) A designee of an agency (other than a Federal agency) referred to in paragraphs (b)(1), (2), and (3) of this section, if appropriate; or </a:t>
                      </a:r>
                    </a:p>
                    <a:p>
                      <a:r>
                        <a:rPr lang="en-US" dirty="0" smtClean="0"/>
                        <a:t>(5) A family member. </a:t>
                      </a:r>
                    </a:p>
                    <a:p>
                      <a:endParaRPr lang="en-US" dirty="0"/>
                    </a:p>
                  </a:txBody>
                  <a:tcP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Representative Payees </a:t>
                      </a:r>
                    </a:p>
                    <a:p>
                      <a:pPr algn="ctr"/>
                      <a:r>
                        <a:rPr lang="en-US" sz="4400" b="1" dirty="0" smtClean="0"/>
                        <a:t>Accounting Rule</a:t>
                      </a:r>
                    </a:p>
                    <a:p>
                      <a:pPr lvl="1" algn="l">
                        <a:lnSpc>
                          <a:spcPct val="150000"/>
                        </a:lnSpc>
                        <a:buFont typeface="Arial" pitchFamily="34" charset="0"/>
                        <a:buNone/>
                      </a:pPr>
                      <a:endParaRPr lang="en-US" dirty="0" smtClean="0"/>
                    </a:p>
                    <a:p>
                      <a:r>
                        <a:rPr lang="en-US" b="1" dirty="0" smtClean="0"/>
                        <a:t>20 CFR 404.2065 - How does your representative payee account for the use of benefits?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Your representative payee must account for the use of your benefits. We require written reports from your representative payee at least once a year (except for certain State institutions that participate in a separate onsite review program). We may verify how your representative payee used your benefits. </a:t>
                      </a:r>
                    </a:p>
                  </a:txBody>
                  <a:tcP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54736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Representative Payees </a:t>
                      </a:r>
                    </a:p>
                    <a:p>
                      <a:pPr algn="ctr"/>
                      <a:r>
                        <a:rPr lang="en-US" sz="4400" b="1" dirty="0" smtClean="0"/>
                        <a:t>Accounting Rule</a:t>
                      </a:r>
                    </a:p>
                    <a:p>
                      <a:r>
                        <a:rPr lang="en-US" b="1" dirty="0" smtClean="0"/>
                        <a:t>20 CFR 404.2065 </a:t>
                      </a:r>
                    </a:p>
                    <a:p>
                      <a:endParaRPr lang="en-US" b="1" dirty="0" smtClean="0"/>
                    </a:p>
                    <a:p>
                      <a:pPr>
                        <a:lnSpc>
                          <a:spcPct val="150000"/>
                        </a:lnSpc>
                      </a:pPr>
                      <a:r>
                        <a:rPr lang="en-US" dirty="0" smtClean="0"/>
                        <a:t>We may ask your representative payee to give us the following information: </a:t>
                      </a:r>
                    </a:p>
                    <a:p>
                      <a:pPr>
                        <a:lnSpc>
                          <a:spcPct val="150000"/>
                        </a:lnSpc>
                      </a:pPr>
                      <a:r>
                        <a:rPr lang="en-US" dirty="0" smtClean="0"/>
                        <a:t>(a) Where you lived during the accounting period; </a:t>
                      </a:r>
                    </a:p>
                    <a:p>
                      <a:pPr>
                        <a:lnSpc>
                          <a:spcPct val="150000"/>
                        </a:lnSpc>
                      </a:pPr>
                      <a:r>
                        <a:rPr lang="en-US" dirty="0" smtClean="0"/>
                        <a:t>(b) Who made the decisions on how your benefits were spent or saved; </a:t>
                      </a:r>
                    </a:p>
                    <a:p>
                      <a:pPr>
                        <a:lnSpc>
                          <a:spcPct val="150000"/>
                        </a:lnSpc>
                      </a:pPr>
                      <a:r>
                        <a:rPr lang="en-US" dirty="0" smtClean="0"/>
                        <a:t>(c) How your benefit payments were used; and </a:t>
                      </a:r>
                    </a:p>
                    <a:p>
                      <a:pPr>
                        <a:lnSpc>
                          <a:spcPct val="150000"/>
                        </a:lnSpc>
                      </a:pPr>
                      <a:r>
                        <a:rPr lang="en-US" dirty="0" smtClean="0"/>
                        <a:t>(d) How much of your benefit payments were saved and how the savings were invested. </a:t>
                      </a:r>
                    </a:p>
                    <a:p>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Representative Payees </a:t>
                      </a:r>
                    </a:p>
                    <a:p>
                      <a:pPr algn="ctr"/>
                      <a:r>
                        <a:rPr lang="en-US" sz="4400" b="1" dirty="0" smtClean="0"/>
                        <a:t>Removal of Payee</a:t>
                      </a:r>
                    </a:p>
                    <a:p>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 404.2050 </a:t>
                      </a:r>
                    </a:p>
                    <a:p>
                      <a:r>
                        <a:rPr lang="en-US" dirty="0" smtClean="0"/>
                        <a:t>When will we select a new representative payee for you?</a:t>
                      </a:r>
                    </a:p>
                    <a:p>
                      <a:endParaRPr lang="en-US" dirty="0" smtClean="0"/>
                    </a:p>
                    <a:p>
                      <a:r>
                        <a:rPr lang="en-US" dirty="0" smtClean="0"/>
                        <a:t>When we learn that your interest is not served by sending your benefit payment to your present representative payee or that your present payee is no longer able or willing to carry out payee responsibilities, we will promptly stop sending your payment to the payee. We will then send your benefit payment to an alternative payee or directly to you, until we find a suitable payee.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716280"/>
          <a:ext cx="7086600" cy="5486400"/>
        </p:xfrm>
        <a:graphic>
          <a:graphicData uri="http://schemas.openxmlformats.org/drawingml/2006/table">
            <a:tbl>
              <a:tblPr firstRow="1" bandRow="1">
                <a:tableStyleId>{5C22544A-7EE6-4342-B048-85BDC9FD1C3A}</a:tableStyleId>
              </a:tblPr>
              <a:tblGrid>
                <a:gridCol w="7086600"/>
              </a:tblGrid>
              <a:tr h="5486400">
                <a:tc>
                  <a:txBody>
                    <a:bodyPr/>
                    <a:lstStyle/>
                    <a:p>
                      <a:endParaRPr lang="en-US" sz="1800" dirty="0" smtClean="0"/>
                    </a:p>
                    <a:p>
                      <a:pPr algn="ctr"/>
                      <a:r>
                        <a:rPr lang="en-US" sz="4400" baseline="0" dirty="0" smtClean="0"/>
                        <a:t>Representative Payees </a:t>
                      </a:r>
                    </a:p>
                    <a:p>
                      <a:pPr algn="ctr"/>
                      <a:r>
                        <a:rPr lang="en-US" sz="4400" b="1" dirty="0" smtClean="0"/>
                        <a:t>Removal of Payee</a:t>
                      </a:r>
                    </a:p>
                    <a:p>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 404.2050 , cont’d. </a:t>
                      </a:r>
                    </a:p>
                    <a:p>
                      <a:r>
                        <a:rPr lang="en-US" dirty="0" smtClean="0"/>
                        <a:t>We will terminate payment of benefits to your representative payee and find a new payee or pay you directly if the present payee: </a:t>
                      </a:r>
                    </a:p>
                    <a:p>
                      <a:r>
                        <a:rPr lang="en-US" dirty="0" smtClean="0"/>
                        <a:t>(a) Has been found by us or a court of competent jurisdiction to have misused your benefits; </a:t>
                      </a:r>
                    </a:p>
                    <a:p>
                      <a:r>
                        <a:rPr lang="en-US" dirty="0" smtClean="0"/>
                        <a:t>(b) Has not used the benefit payments on your behalf in accordance with the guidelines in this subpart; </a:t>
                      </a:r>
                    </a:p>
                    <a:p>
                      <a:r>
                        <a:rPr lang="en-US" dirty="0" smtClean="0"/>
                        <a:t>(c) Has not carried out the other responsibilities described in this subpart; </a:t>
                      </a:r>
                    </a:p>
                    <a:p>
                      <a:r>
                        <a:rPr lang="en-US" dirty="0" smtClean="0"/>
                        <a:t>(d) Dies;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716280"/>
          <a:ext cx="7086600" cy="5486400"/>
        </p:xfrm>
        <a:graphic>
          <a:graphicData uri="http://schemas.openxmlformats.org/drawingml/2006/table">
            <a:tbl>
              <a:tblPr firstRow="1" bandRow="1">
                <a:tableStyleId>{5C22544A-7EE6-4342-B048-85BDC9FD1C3A}</a:tableStyleId>
              </a:tblPr>
              <a:tblGrid>
                <a:gridCol w="7086600"/>
              </a:tblGrid>
              <a:tr h="5486400">
                <a:tc>
                  <a:txBody>
                    <a:bodyPr/>
                    <a:lstStyle/>
                    <a:p>
                      <a:endParaRPr lang="en-US" sz="1800" dirty="0" smtClean="0"/>
                    </a:p>
                    <a:p>
                      <a:pPr algn="ctr"/>
                      <a:r>
                        <a:rPr lang="en-US" sz="4400" baseline="0" dirty="0" smtClean="0"/>
                        <a:t>Representative Payees </a:t>
                      </a:r>
                    </a:p>
                    <a:p>
                      <a:pPr algn="ctr"/>
                      <a:r>
                        <a:rPr lang="en-US" sz="4400" b="1" dirty="0" smtClean="0"/>
                        <a:t>Removal of Payee</a:t>
                      </a:r>
                    </a:p>
                    <a:p>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 404.2050 , cont’d. </a:t>
                      </a:r>
                    </a:p>
                    <a:p>
                      <a:endParaRPr lang="en-US" dirty="0" smtClean="0"/>
                    </a:p>
                    <a:p>
                      <a:r>
                        <a:rPr lang="en-US" dirty="0" smtClean="0"/>
                        <a:t>We will terminate payment of benefits to your representative payee and find a new payee or pay you directly if the present payee:</a:t>
                      </a:r>
                    </a:p>
                    <a:p>
                      <a:endParaRPr lang="en-US" dirty="0" smtClean="0"/>
                    </a:p>
                    <a:p>
                      <a:r>
                        <a:rPr lang="en-US" dirty="0" smtClean="0"/>
                        <a:t> (e) No longer wishes to be your payee; </a:t>
                      </a:r>
                    </a:p>
                    <a:p>
                      <a:r>
                        <a:rPr lang="en-US" dirty="0" smtClean="0"/>
                        <a:t>(f) Is unable to manage your benefit payments; or </a:t>
                      </a:r>
                    </a:p>
                    <a:p>
                      <a:r>
                        <a:rPr lang="en-US" dirty="0" smtClean="0"/>
                        <a:t>(g) Fails to cooperate, within a reasonable time, in providing evidence, accounting, or other information we request.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no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82168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Representative Payees </a:t>
                      </a:r>
                    </a:p>
                    <a:p>
                      <a:pPr algn="ctr"/>
                      <a:r>
                        <a:rPr lang="en-US" sz="4400" b="1" dirty="0" smtClean="0"/>
                        <a:t>Risk of Loss</a:t>
                      </a:r>
                    </a:p>
                    <a:p>
                      <a:endParaRPr lang="en-US" b="1" dirty="0" smtClean="0"/>
                    </a:p>
                    <a:p>
                      <a:r>
                        <a:rPr lang="en-US" dirty="0" smtClean="0"/>
                        <a:t>§ </a:t>
                      </a:r>
                      <a:r>
                        <a:rPr lang="en-US" dirty="0" smtClean="0"/>
                        <a:t>404.2041 </a:t>
                      </a:r>
                    </a:p>
                    <a:p>
                      <a:endParaRPr lang="en-US" dirty="0" smtClean="0"/>
                    </a:p>
                    <a:p>
                      <a:r>
                        <a:rPr lang="en-US" dirty="0" smtClean="0"/>
                        <a:t>Who </a:t>
                      </a:r>
                      <a:r>
                        <a:rPr lang="en-US" dirty="0" smtClean="0"/>
                        <a:t>is liable if your representative payee misuses your benefits?</a:t>
                      </a:r>
                    </a:p>
                    <a:p>
                      <a:r>
                        <a:rPr lang="en-US" dirty="0" smtClean="0"/>
                        <a:t>(a) A representative payee who misuses your benefits is responsible for paying back misused benefits. We will make every reasonable effort to obtain restitution of misused benefits so that we can repay these benefits to you. </a:t>
                      </a:r>
                    </a:p>
                    <a:p>
                      <a:r>
                        <a:rPr lang="en-US" dirty="0" smtClean="0"/>
                        <a:t>(b) Whether or not we have obtained restitution from the misuser, we will repay benefits in cases when we determine that a representative payee misused benefits and the representative payee is an organization or an individual payee serving 15 or more beneficiaries. When we make restitution, we will pay you or your alternative representative payee an amount equal to the misused benefits less any amount we collected from the misuser and repaid to you.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Representative </a:t>
                      </a:r>
                      <a:r>
                        <a:rPr lang="en-US" sz="4400" baseline="0" dirty="0" smtClean="0"/>
                        <a:t>Payee Status Ends Upon Death of </a:t>
                      </a:r>
                    </a:p>
                    <a:p>
                      <a:pPr algn="ctr"/>
                      <a:r>
                        <a:rPr lang="en-US" sz="4400" baseline="0" dirty="0" smtClean="0"/>
                        <a:t>Benefits Recipient</a:t>
                      </a:r>
                      <a:endParaRPr lang="en-US" sz="4400" baseline="0" dirty="0" smtClean="0"/>
                    </a:p>
                    <a:p>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68452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Trustee Under </a:t>
                      </a:r>
                    </a:p>
                    <a:p>
                      <a:pPr algn="ctr"/>
                      <a:r>
                        <a:rPr lang="en-US" sz="4400" baseline="0" dirty="0" smtClean="0"/>
                        <a:t>Express Trust</a:t>
                      </a:r>
                    </a:p>
                    <a:p>
                      <a:pPr algn="r"/>
                      <a:endParaRPr lang="en-US" sz="1800" baseline="0" dirty="0" smtClean="0"/>
                    </a:p>
                    <a:p>
                      <a:pPr lvl="2" algn="l">
                        <a:buFont typeface="Arial" pitchFamily="34" charset="0"/>
                        <a:buChar char="•"/>
                      </a:pPr>
                      <a:r>
                        <a:rPr lang="en-US" sz="1800" baseline="0" dirty="0" smtClean="0"/>
                        <a:t>  Trustee holds legal title and manages trust property (money, real estate, etc.) according to the trust agreement.</a:t>
                      </a:r>
                    </a:p>
                    <a:p>
                      <a:pPr lvl="2" algn="l">
                        <a:buFont typeface="Arial" pitchFamily="34" charset="0"/>
                        <a:buNone/>
                      </a:pPr>
                      <a:endParaRPr lang="en-US" sz="1800" baseline="0" dirty="0" smtClean="0"/>
                    </a:p>
                    <a:p>
                      <a:pPr lvl="2" algn="l">
                        <a:buFont typeface="Arial" pitchFamily="34" charset="0"/>
                        <a:buChar char="•"/>
                      </a:pPr>
                      <a:r>
                        <a:rPr kumimoji="0" lang="en-US" sz="1800" b="1" kern="1200" baseline="0" dirty="0" smtClean="0">
                          <a:solidFill>
                            <a:schemeClr val="lt1"/>
                          </a:solidFill>
                          <a:latin typeface="+mn-lt"/>
                          <a:ea typeface="+mn-ea"/>
                          <a:cs typeface="+mn-cs"/>
                        </a:rPr>
                        <a:t>   </a:t>
                      </a:r>
                      <a:r>
                        <a:rPr lang="en-US" sz="1800" baseline="0" dirty="0" smtClean="0"/>
                        <a:t>Voluntary</a:t>
                      </a:r>
                    </a:p>
                    <a:p>
                      <a:pPr lvl="2" algn="l">
                        <a:lnSpc>
                          <a:spcPct val="150000"/>
                        </a:lnSpc>
                        <a:buFont typeface="Arial" pitchFamily="34" charset="0"/>
                        <a:buChar char="•"/>
                      </a:pPr>
                      <a:r>
                        <a:rPr lang="en-US" sz="1800" baseline="0" dirty="0" smtClean="0"/>
                        <a:t>   Usually private  but courts can establish trusts (esp. for Medicaid)</a:t>
                      </a:r>
                    </a:p>
                    <a:p>
                      <a:pPr lvl="2" algn="l">
                        <a:lnSpc>
                          <a:spcPct val="150000"/>
                        </a:lnSpc>
                        <a:buFont typeface="Arial" pitchFamily="34" charset="0"/>
                        <a:buChar char="•"/>
                      </a:pPr>
                      <a:r>
                        <a:rPr lang="en-US" sz="1800" baseline="0" dirty="0" smtClean="0"/>
                        <a:t>   Complex </a:t>
                      </a:r>
                      <a:r>
                        <a:rPr lang="en-US" sz="1800" baseline="0" dirty="0" smtClean="0"/>
                        <a:t>(or </a:t>
                      </a:r>
                      <a:r>
                        <a:rPr lang="en-US" sz="1800" i="1" baseline="0" dirty="0" smtClean="0"/>
                        <a:t>really)  </a:t>
                      </a:r>
                      <a:r>
                        <a:rPr lang="en-US" sz="1800" baseline="0" dirty="0" smtClean="0"/>
                        <a:t>complex </a:t>
                      </a:r>
                      <a:r>
                        <a:rPr lang="en-US" sz="1800" baseline="0" dirty="0" smtClean="0"/>
                        <a:t>documents </a:t>
                      </a:r>
                      <a:endParaRPr lang="en-US" sz="1800" baseline="0" dirty="0" smtClean="0"/>
                    </a:p>
                    <a:p>
                      <a:pPr lvl="2" algn="l">
                        <a:lnSpc>
                          <a:spcPct val="150000"/>
                        </a:lnSpc>
                        <a:buFont typeface="Arial" pitchFamily="34" charset="0"/>
                        <a:buChar char="•"/>
                      </a:pPr>
                      <a:r>
                        <a:rPr lang="en-US" sz="1800" baseline="0" dirty="0" smtClean="0"/>
                        <a:t>  Useful in mental health services: </a:t>
                      </a:r>
                    </a:p>
                    <a:p>
                      <a:pPr lvl="3" algn="l">
                        <a:lnSpc>
                          <a:spcPct val="100000"/>
                        </a:lnSpc>
                        <a:buFont typeface="Arial" pitchFamily="34" charset="0"/>
                        <a:buChar char="•"/>
                      </a:pPr>
                      <a:r>
                        <a:rPr lang="en-US" sz="1800" baseline="0" dirty="0" smtClean="0"/>
                        <a:t>  protect assets of bi-polar or schizophrenics from waste and loss by reason of illness</a:t>
                      </a:r>
                    </a:p>
                    <a:p>
                      <a:pPr lvl="3" algn="l">
                        <a:lnSpc>
                          <a:spcPct val="100000"/>
                        </a:lnSpc>
                        <a:buFont typeface="Arial" pitchFamily="34" charset="0"/>
                        <a:buChar char="•"/>
                      </a:pPr>
                      <a:r>
                        <a:rPr lang="en-US" sz="1800" baseline="0" dirty="0" smtClean="0"/>
                        <a:t>   acceleration of Medicaid eligibility and protection of resources of patient and patient’s family from patient’s medical expenses , other creditors (in some circumstances)</a:t>
                      </a:r>
                      <a:endParaRPr lang="en-US" sz="1800" baseline="0" dirty="0"/>
                    </a:p>
                  </a:txBody>
                  <a:tcP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Trusts Can  </a:t>
                      </a:r>
                      <a:r>
                        <a:rPr lang="en-US" sz="4400" baseline="0" dirty="0" smtClean="0"/>
                        <a:t>Survive Death: </a:t>
                      </a:r>
                    </a:p>
                    <a:p>
                      <a:pPr algn="ctr"/>
                      <a:r>
                        <a:rPr lang="en-US" sz="4400" baseline="0" dirty="0" smtClean="0"/>
                        <a:t>Long Term Protection for Children </a:t>
                      </a:r>
                      <a:r>
                        <a:rPr lang="en-US" sz="4400" baseline="0" dirty="0" smtClean="0"/>
                        <a:t>and </a:t>
                      </a:r>
                      <a:r>
                        <a:rPr lang="en-US" sz="4400" baseline="0" dirty="0" smtClean="0"/>
                        <a:t>Spouses </a:t>
                      </a:r>
                      <a:endParaRPr lang="en-US" sz="4400" baseline="0" dirty="0" smtClean="0"/>
                    </a:p>
                    <a:p>
                      <a:pPr algn="l"/>
                      <a:endParaRPr lang="en-US" sz="1800" baseline="0" dirty="0" smtClean="0"/>
                    </a:p>
                    <a:p>
                      <a:pPr algn="l"/>
                      <a:r>
                        <a:rPr lang="en-US" sz="1800" baseline="0" dirty="0" smtClean="0"/>
                        <a:t>     Because the trustee holds legal title to property, and the trust is a separate entity (like a corporation, LLC, or partnership) from the person creating the trust (the “Settlor” or the “Grantor”) and the person whom the trust is intended to benefit (the “Beneficiary”), unlike the power of attorney, representative payeeship, and conservatorship,  the trust does not “die” with the beneficiary.  </a:t>
                      </a:r>
                      <a:r>
                        <a:rPr lang="en-US" sz="1800" baseline="0" dirty="0" smtClean="0"/>
                        <a:t> </a:t>
                      </a:r>
                    </a:p>
                    <a:p>
                      <a:pPr algn="l"/>
                      <a:endParaRPr lang="en-US" sz="1800" baseline="0" dirty="0" smtClean="0">
                        <a:solidFill>
                          <a:srgbClr val="FFFF00"/>
                        </a:solidFill>
                      </a:endParaRPr>
                    </a:p>
                    <a:p>
                      <a:pPr algn="l"/>
                      <a:r>
                        <a:rPr lang="en-US" sz="1800" baseline="0" dirty="0" smtClean="0">
                          <a:solidFill>
                            <a:srgbClr val="FFFF00"/>
                          </a:solidFill>
                        </a:rPr>
                        <a:t>Therefore</a:t>
                      </a:r>
                      <a:r>
                        <a:rPr lang="en-US" sz="1800" baseline="0" dirty="0" smtClean="0">
                          <a:solidFill>
                            <a:srgbClr val="FFFF00"/>
                          </a:solidFill>
                        </a:rPr>
                        <a:t>, trusts are often used </a:t>
                      </a:r>
                      <a:r>
                        <a:rPr lang="en-US" sz="1800" baseline="0" dirty="0" smtClean="0">
                          <a:solidFill>
                            <a:srgbClr val="FFFF00"/>
                          </a:solidFill>
                        </a:rPr>
                        <a:t>as substitutes for wills to pass property at death, and often, </a:t>
                      </a:r>
                      <a:r>
                        <a:rPr lang="en-US" sz="2000" u="sng" baseline="0" dirty="0" smtClean="0">
                          <a:solidFill>
                            <a:schemeClr val="accent1"/>
                          </a:solidFill>
                        </a:rPr>
                        <a:t>TO ASSURE THAT INHERITANCES OF MENTALLY ILL (OR INTELLECTUALLY DISABLED) LOVED ONES ARE PROTECTED. </a:t>
                      </a:r>
                      <a:endParaRPr lang="en-US" sz="2000" u="sng" baseline="0" dirty="0" smtClean="0">
                        <a:solidFill>
                          <a:schemeClr val="accent1"/>
                        </a:solidFill>
                      </a:endParaRPr>
                    </a:p>
                  </a:txBody>
                  <a:tcP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609600"/>
            <a:ext cx="7772400" cy="5562600"/>
          </a:xfrm>
        </p:spPr>
        <p:txBody>
          <a:bodyPr>
            <a:normAutofit/>
          </a:bodyPr>
          <a:lstStyle/>
          <a:p>
            <a:endParaRPr lang="en-US" dirty="0" smtClean="0"/>
          </a:p>
          <a:p>
            <a:pPr algn="ctr"/>
            <a:r>
              <a:rPr lang="en-US" sz="2200" b="1" dirty="0" smtClean="0"/>
              <a:t>Legal Tools and Procedures To Strengthen </a:t>
            </a:r>
          </a:p>
          <a:p>
            <a:pPr algn="ctr"/>
            <a:r>
              <a:rPr lang="en-US" sz="2200" b="1" dirty="0" smtClean="0"/>
              <a:t>Mental Health Services</a:t>
            </a:r>
          </a:p>
          <a:p>
            <a:endParaRPr lang="en-US" dirty="0" smtClean="0"/>
          </a:p>
          <a:p>
            <a:pPr algn="ctr"/>
            <a:r>
              <a:rPr lang="en-US" sz="5800" dirty="0" smtClean="0"/>
              <a:t>Topics</a:t>
            </a:r>
            <a:endParaRPr lang="en-US" dirty="0" smtClean="0"/>
          </a:p>
          <a:p>
            <a:endParaRPr lang="en-US" dirty="0" smtClean="0"/>
          </a:p>
          <a:p>
            <a:endParaRPr lang="en-US" dirty="0" smtClean="0"/>
          </a:p>
          <a:p>
            <a:pPr>
              <a:buFont typeface="Arial" pitchFamily="34" charset="0"/>
              <a:buChar char="•"/>
            </a:pPr>
            <a:r>
              <a:rPr lang="en-US" sz="5800" dirty="0" smtClean="0"/>
              <a:t>Surrogates.</a:t>
            </a:r>
          </a:p>
          <a:p>
            <a:pPr>
              <a:buFont typeface="Arial" pitchFamily="34" charset="0"/>
              <a:buChar char="•"/>
            </a:pPr>
            <a:endParaRPr lang="en-US" dirty="0" smtClean="0"/>
          </a:p>
          <a:p>
            <a:pPr>
              <a:buFont typeface="Arial" pitchFamily="34" charset="0"/>
              <a:buChar char="•"/>
            </a:pPr>
            <a:r>
              <a:rPr lang="en-US" sz="5800" dirty="0" smtClean="0"/>
              <a:t>Coercive Treatment. </a:t>
            </a:r>
          </a:p>
          <a:p>
            <a:endParaRPr lang="en-US" dirty="0" smtClean="0"/>
          </a:p>
        </p:txBody>
      </p:sp>
    </p:spTree>
  </p:cSld>
  <p:clrMapOvr>
    <a:masterClrMapping/>
  </p:clrMapOvr>
  <p:transition>
    <p:split orient="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Kinds of Express Trusts</a:t>
                      </a:r>
                    </a:p>
                    <a:p>
                      <a:pPr algn="r"/>
                      <a:endParaRPr lang="en-US" sz="1800" baseline="0" dirty="0" smtClean="0"/>
                    </a:p>
                    <a:p>
                      <a:pPr lvl="1" algn="l">
                        <a:lnSpc>
                          <a:spcPct val="150000"/>
                        </a:lnSpc>
                        <a:buFont typeface="Arial" pitchFamily="34" charset="0"/>
                        <a:buChar char="•"/>
                      </a:pPr>
                      <a:r>
                        <a:rPr lang="en-US" sz="1800" baseline="0" dirty="0" smtClean="0"/>
                        <a:t>  Revocable vs. irrevocable</a:t>
                      </a:r>
                    </a:p>
                    <a:p>
                      <a:pPr lvl="1" algn="l">
                        <a:lnSpc>
                          <a:spcPct val="150000"/>
                        </a:lnSpc>
                        <a:buFont typeface="Arial" pitchFamily="34" charset="0"/>
                        <a:buChar char="•"/>
                      </a:pPr>
                      <a:r>
                        <a:rPr lang="en-US" sz="1800" baseline="0" dirty="0" smtClean="0"/>
                        <a:t>   Lifetime vs. testamentary (in a will)</a:t>
                      </a:r>
                    </a:p>
                    <a:p>
                      <a:pPr lvl="1" algn="l">
                        <a:lnSpc>
                          <a:spcPct val="150000"/>
                        </a:lnSpc>
                        <a:buFont typeface="Arial" pitchFamily="34" charset="0"/>
                        <a:buChar char="•"/>
                      </a:pPr>
                      <a:r>
                        <a:rPr lang="en-US" sz="1800" baseline="0" dirty="0" smtClean="0"/>
                        <a:t>   Medicaid designations:</a:t>
                      </a:r>
                    </a:p>
                    <a:p>
                      <a:pPr lvl="2" algn="l">
                        <a:lnSpc>
                          <a:spcPct val="150000"/>
                        </a:lnSpc>
                        <a:buFont typeface="Arial" pitchFamily="34" charset="0"/>
                        <a:buChar char="•"/>
                      </a:pPr>
                      <a:r>
                        <a:rPr lang="en-US" sz="1800" baseline="0" dirty="0" smtClean="0"/>
                        <a:t>  First party (beneficiary’s assets fund trust) vs. Third Party (someone else’s assets fund trust)</a:t>
                      </a:r>
                    </a:p>
                    <a:p>
                      <a:pPr lvl="2" algn="l">
                        <a:lnSpc>
                          <a:spcPct val="150000"/>
                        </a:lnSpc>
                        <a:buFont typeface="Arial" pitchFamily="34" charset="0"/>
                        <a:buChar char="•"/>
                      </a:pPr>
                      <a:r>
                        <a:rPr lang="en-US" sz="1800" baseline="0" dirty="0" smtClean="0"/>
                        <a:t>  Discretionary vs. mandatory</a:t>
                      </a:r>
                    </a:p>
                    <a:p>
                      <a:pPr lvl="2" algn="l">
                        <a:lnSpc>
                          <a:spcPct val="150000"/>
                        </a:lnSpc>
                        <a:buFont typeface="Arial" pitchFamily="34" charset="0"/>
                        <a:buChar char="•"/>
                      </a:pPr>
                      <a:r>
                        <a:rPr lang="en-US" sz="1800" baseline="0" dirty="0" smtClean="0"/>
                        <a:t>   Exception first party discretionary trusts  are “special needs trusts” (</a:t>
                      </a:r>
                      <a:r>
                        <a:rPr lang="it-IT" sz="1800" baseline="0" dirty="0" smtClean="0"/>
                        <a:t>42 USC 1396p (d)(4)) </a:t>
                      </a:r>
                      <a:r>
                        <a:rPr lang="en-US" sz="1800" baseline="0" dirty="0" smtClean="0"/>
                        <a:t>for the following: </a:t>
                      </a:r>
                    </a:p>
                    <a:p>
                      <a:pPr lvl="3" algn="l">
                        <a:lnSpc>
                          <a:spcPct val="100000"/>
                        </a:lnSpc>
                        <a:buFont typeface="Arial" pitchFamily="34" charset="0"/>
                        <a:buChar char="•"/>
                      </a:pPr>
                      <a:r>
                        <a:rPr lang="en-US" sz="1800" baseline="0" dirty="0" smtClean="0"/>
                        <a:t>  disabled beneficiaries under age 65 </a:t>
                      </a:r>
                    </a:p>
                    <a:p>
                      <a:pPr lvl="3" algn="l">
                        <a:lnSpc>
                          <a:spcPct val="100000"/>
                        </a:lnSpc>
                        <a:buFont typeface="Arial" pitchFamily="34" charset="0"/>
                        <a:buChar char="•"/>
                      </a:pPr>
                      <a:r>
                        <a:rPr lang="en-US" sz="1800" baseline="0" dirty="0" smtClean="0"/>
                        <a:t>   disabled spouse  under age 65 </a:t>
                      </a:r>
                    </a:p>
                    <a:p>
                      <a:pPr lvl="3" algn="l">
                        <a:lnSpc>
                          <a:spcPct val="100000"/>
                        </a:lnSpc>
                        <a:buFont typeface="Arial" pitchFamily="34" charset="0"/>
                        <a:buChar char="•"/>
                      </a:pPr>
                      <a:r>
                        <a:rPr lang="en-US" sz="1800" baseline="0" dirty="0" smtClean="0"/>
                        <a:t>   minor  or disabled children </a:t>
                      </a:r>
                    </a:p>
                  </a:txBody>
                  <a:tcPr>
                    <a:no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hlinkClick r:id="rId2"/>
                        </a:rPr>
                        <a:t>Trustee Duties</a:t>
                      </a:r>
                      <a:endParaRPr lang="en-US" sz="4400" baseline="0" dirty="0" smtClean="0"/>
                    </a:p>
                    <a:p>
                      <a:pPr algn="l"/>
                      <a:endParaRPr lang="en-US" sz="1800" baseline="0" dirty="0" smtClean="0"/>
                    </a:p>
                    <a:p>
                      <a:pPr algn="l"/>
                      <a:r>
                        <a:rPr lang="en-US" dirty="0" smtClean="0"/>
                        <a:t>A trustee must: </a:t>
                      </a:r>
                    </a:p>
                    <a:p>
                      <a:pPr algn="l"/>
                      <a:endParaRPr lang="en-US" dirty="0" smtClean="0"/>
                    </a:p>
                    <a:p>
                      <a:pPr lvl="1" algn="l">
                        <a:buFont typeface="Arial" pitchFamily="34" charset="0"/>
                        <a:buChar char="•"/>
                      </a:pPr>
                      <a:r>
                        <a:rPr lang="en-US" dirty="0" smtClean="0"/>
                        <a:t>administer the trust and invest trust assets in good faith, in accordance with its terms and purposes and the interests of the beneficiaries, Virginia Code § 64.2-763. </a:t>
                      </a:r>
                    </a:p>
                    <a:p>
                      <a:pPr lvl="1" algn="l">
                        <a:buFont typeface="Arial" pitchFamily="34" charset="0"/>
                        <a:buChar char="•"/>
                      </a:pPr>
                      <a:endParaRPr lang="en-US" sz="1800" baseline="0" dirty="0" smtClean="0"/>
                    </a:p>
                    <a:p>
                      <a:pPr lvl="1">
                        <a:buFont typeface="Arial" pitchFamily="34" charset="0"/>
                        <a:buChar char="•"/>
                      </a:pPr>
                      <a:r>
                        <a:rPr lang="en-US" dirty="0" smtClean="0"/>
                        <a:t>administer the trust solely in the interests of the beneficiaries,  and must not</a:t>
                      </a:r>
                      <a:r>
                        <a:rPr lang="en-US" baseline="0" dirty="0" smtClean="0"/>
                        <a:t>, in most cases, engage in a </a:t>
                      </a:r>
                      <a:r>
                        <a:rPr lang="en-US" dirty="0" smtClean="0"/>
                        <a:t>transaction involving trust property with: </a:t>
                      </a:r>
                    </a:p>
                    <a:p>
                      <a:pPr lvl="2"/>
                      <a:r>
                        <a:rPr lang="en-US" dirty="0" smtClean="0"/>
                        <a:t>1. The trustee's spouse; </a:t>
                      </a:r>
                    </a:p>
                    <a:p>
                      <a:pPr lvl="2"/>
                      <a:r>
                        <a:rPr lang="en-US" dirty="0" smtClean="0"/>
                        <a:t>2. The trustee's descendants, siblings, parents, or their spouses; </a:t>
                      </a:r>
                    </a:p>
                    <a:p>
                      <a:pPr lvl="2"/>
                      <a:r>
                        <a:rPr lang="en-US" dirty="0" smtClean="0"/>
                        <a:t>3. An agent or attorney of the trustee; or </a:t>
                      </a:r>
                    </a:p>
                    <a:p>
                      <a:pPr lvl="2"/>
                      <a:r>
                        <a:rPr lang="en-US" dirty="0" smtClean="0"/>
                        <a:t>4. A corporation or other person or enterprise in which the trustee, or a person that owns a significant interest in the trustee, has an interest that might affect the trustee's best judgment. </a:t>
                      </a:r>
                    </a:p>
                    <a:p>
                      <a:pPr lvl="1" algn="r"/>
                      <a:r>
                        <a:rPr lang="en-US" dirty="0" smtClean="0"/>
                        <a:t>Virginia Code § 64.2-764</a:t>
                      </a:r>
                      <a:endParaRPr lang="en-US" sz="1800" baseline="0" dirty="0" smtClean="0"/>
                    </a:p>
                  </a:txBody>
                  <a:tcPr>
                    <a:no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54736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Trustee Removal</a:t>
                      </a:r>
                    </a:p>
                    <a:p>
                      <a:pPr algn="ctr"/>
                      <a:r>
                        <a:rPr lang="en-US" sz="4400" baseline="0" dirty="0" smtClean="0"/>
                        <a:t>Virginia Code §</a:t>
                      </a:r>
                      <a:r>
                        <a:rPr lang="en-US" sz="4400" baseline="0" dirty="0" smtClean="0">
                          <a:hlinkClick r:id="rId2"/>
                        </a:rPr>
                        <a:t> 64.2-1405</a:t>
                      </a:r>
                      <a:endParaRPr lang="en-US" sz="4400" baseline="0" dirty="0" smtClean="0"/>
                    </a:p>
                    <a:p>
                      <a:pPr algn="l">
                        <a:buFont typeface="Arial" pitchFamily="34" charset="0"/>
                        <a:buNone/>
                      </a:pPr>
                      <a:endParaRPr lang="en-US" sz="1800" baseline="0" dirty="0" smtClean="0"/>
                    </a:p>
                    <a:p>
                      <a:pPr algn="l">
                        <a:buFont typeface="Arial" pitchFamily="34" charset="0"/>
                        <a:buNone/>
                      </a:pPr>
                      <a:r>
                        <a:rPr lang="en-US" sz="1800" baseline="0" dirty="0" smtClean="0"/>
                        <a:t>     The Court may remove and replace a trustee if the trustee:</a:t>
                      </a:r>
                    </a:p>
                    <a:p>
                      <a:pPr algn="l">
                        <a:buFont typeface="Arial" pitchFamily="34" charset="0"/>
                        <a:buNone/>
                      </a:pPr>
                      <a:endParaRPr lang="en-US" sz="1800" baseline="0" dirty="0" smtClean="0"/>
                    </a:p>
                    <a:p>
                      <a:pPr marL="342900" indent="-342900" algn="l">
                        <a:buFont typeface="Arial" pitchFamily="34" charset="0"/>
                        <a:buAutoNum type="romanLcParenBoth"/>
                      </a:pPr>
                      <a:r>
                        <a:rPr lang="en-US" dirty="0" smtClean="0"/>
                        <a:t>dies</a:t>
                      </a:r>
                    </a:p>
                    <a:p>
                      <a:pPr marL="342900" indent="-342900" algn="l">
                        <a:buFont typeface="Arial" pitchFamily="34" charset="0"/>
                        <a:buAutoNum type="romanLcParenBoth"/>
                      </a:pPr>
                      <a:r>
                        <a:rPr lang="en-US" dirty="0" smtClean="0"/>
                        <a:t>becomes incapable of executing the trust on account of physical or mental disability or confinement in prison</a:t>
                      </a:r>
                    </a:p>
                    <a:p>
                      <a:pPr marL="342900" indent="-342900" algn="l">
                        <a:buFont typeface="Arial" pitchFamily="34" charset="0"/>
                        <a:buAutoNum type="romanLcParenBoth"/>
                      </a:pPr>
                      <a:r>
                        <a:rPr lang="en-US" dirty="0" smtClean="0"/>
                        <a:t>is no longer a resident of the Commonwealth, if residency is statutorily required</a:t>
                      </a:r>
                    </a:p>
                    <a:p>
                      <a:pPr marL="342900" indent="-342900" algn="l">
                        <a:buFont typeface="Arial" pitchFamily="34" charset="0"/>
                        <a:buAutoNum type="romanLcParenBoth"/>
                      </a:pPr>
                      <a:r>
                        <a:rPr lang="en-US" dirty="0" smtClean="0"/>
                        <a:t>declines to accept the trust</a:t>
                      </a:r>
                    </a:p>
                    <a:p>
                      <a:pPr marL="342900" indent="-342900" algn="l">
                        <a:buFont typeface="Arial" pitchFamily="34" charset="0"/>
                        <a:buAutoNum type="romanLcParenBoth"/>
                      </a:pPr>
                      <a:r>
                        <a:rPr lang="en-US" dirty="0" smtClean="0"/>
                        <a:t>resigns the trust after having accepted the trust</a:t>
                      </a:r>
                    </a:p>
                    <a:p>
                      <a:pPr marL="342900" indent="-342900" algn="l">
                        <a:buFont typeface="Arial" pitchFamily="34" charset="0"/>
                        <a:buAutoNum type="romanLcParenBoth"/>
                      </a:pPr>
                      <a:r>
                        <a:rPr lang="en-US" dirty="0" smtClean="0"/>
                        <a:t> in the case of </a:t>
                      </a:r>
                      <a:r>
                        <a:rPr lang="en-US" dirty="0" smtClean="0">
                          <a:solidFill>
                            <a:srgbClr val="FFFF00"/>
                          </a:solidFill>
                        </a:rPr>
                        <a:t>a corporate trustee</a:t>
                      </a:r>
                      <a:r>
                        <a:rPr lang="en-US" dirty="0" smtClean="0"/>
                        <a:t>, is adjudicated bankrupt or for any reason loses its charter</a:t>
                      </a:r>
                    </a:p>
                    <a:p>
                      <a:pPr marL="342900" indent="-342900" algn="l">
                        <a:buFont typeface="Arial" pitchFamily="34" charset="0"/>
                        <a:buAutoNum type="romanLcParenBoth"/>
                      </a:pPr>
                      <a:r>
                        <a:rPr lang="en-US" dirty="0" smtClean="0"/>
                        <a:t>  for any other reason ceases to be eligible to continue serving as trustee, or  </a:t>
                      </a:r>
                      <a:r>
                        <a:rPr lang="en-US" dirty="0" smtClean="0">
                          <a:solidFill>
                            <a:srgbClr val="FFFF00"/>
                          </a:solidFill>
                        </a:rPr>
                        <a:t>for any other good cause shown</a:t>
                      </a:r>
                      <a:r>
                        <a:rPr lang="en-US" dirty="0" smtClean="0"/>
                        <a:t>.</a:t>
                      </a:r>
                      <a:endParaRPr lang="en-US" sz="1800" baseline="0" dirty="0" smtClean="0"/>
                    </a:p>
                  </a:txBody>
                  <a:tcPr>
                    <a:noFill/>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endParaRPr lang="en-US" sz="4400" baseline="0" dirty="0" smtClean="0"/>
                    </a:p>
                    <a:p>
                      <a:pPr algn="ctr"/>
                      <a:endParaRPr lang="en-US" sz="4400" baseline="0" dirty="0" smtClean="0"/>
                    </a:p>
                    <a:p>
                      <a:pPr algn="ctr"/>
                      <a:endParaRPr lang="en-US" sz="4400" baseline="0" dirty="0" smtClean="0"/>
                    </a:p>
                    <a:p>
                      <a:pPr algn="ctr"/>
                      <a:r>
                        <a:rPr lang="en-US" sz="4400" baseline="0" dirty="0" smtClean="0"/>
                        <a:t>Surrogates for </a:t>
                      </a:r>
                    </a:p>
                    <a:p>
                      <a:pPr algn="ctr"/>
                      <a:r>
                        <a:rPr lang="en-US" sz="4400" baseline="0" dirty="0" smtClean="0"/>
                        <a:t>Medical Decision Making</a:t>
                      </a:r>
                      <a:endParaRPr lang="en-US" sz="4400" baseline="0" dirty="0"/>
                    </a:p>
                  </a:txBody>
                  <a:tcPr>
                    <a:noFill/>
                  </a:tcPr>
                </a:tc>
              </a:tr>
            </a:tbl>
          </a:graphicData>
        </a:graphic>
      </p:graphicFrame>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66928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Surrogates for </a:t>
                      </a:r>
                    </a:p>
                    <a:p>
                      <a:pPr algn="ctr"/>
                      <a:r>
                        <a:rPr lang="en-US" sz="4400" baseline="0" dirty="0" smtClean="0"/>
                        <a:t>Medical Decision Making</a:t>
                      </a:r>
                    </a:p>
                    <a:p>
                      <a:pPr algn="l"/>
                      <a:endParaRPr lang="en-US" sz="4400" baseline="0" dirty="0" smtClean="0"/>
                    </a:p>
                    <a:p>
                      <a:pPr algn="l"/>
                      <a:r>
                        <a:rPr lang="en-US" sz="1800" baseline="0" dirty="0" smtClean="0"/>
                        <a:t>There are four medical surrogates for incapacitated adults in Virginia:</a:t>
                      </a:r>
                    </a:p>
                    <a:p>
                      <a:pPr algn="l"/>
                      <a:endParaRPr lang="en-US" sz="1800" baseline="0" dirty="0" smtClean="0"/>
                    </a:p>
                    <a:p>
                      <a:pPr lvl="1" algn="l">
                        <a:buFont typeface="Arial" pitchFamily="34" charset="0"/>
                        <a:buChar char="•"/>
                      </a:pPr>
                      <a:r>
                        <a:rPr lang="en-US" sz="1800" baseline="0" dirty="0" smtClean="0"/>
                        <a:t>  Voluntary Express Agents</a:t>
                      </a:r>
                    </a:p>
                    <a:p>
                      <a:pPr lvl="2" algn="l">
                        <a:buFont typeface="Arial" pitchFamily="34" charset="0"/>
                        <a:buNone/>
                      </a:pPr>
                      <a:r>
                        <a:rPr lang="en-US" sz="1800" baseline="0" dirty="0" smtClean="0"/>
                        <a:t>  </a:t>
                      </a:r>
                    </a:p>
                    <a:p>
                      <a:pPr lvl="2" algn="l">
                        <a:buFont typeface="Arial" pitchFamily="34" charset="0"/>
                        <a:buChar char="•"/>
                      </a:pPr>
                      <a:r>
                        <a:rPr lang="en-US" sz="1800" baseline="0" dirty="0" smtClean="0"/>
                        <a:t>Standard advance medical directive </a:t>
                      </a:r>
                    </a:p>
                    <a:p>
                      <a:pPr lvl="2" algn="l">
                        <a:buFont typeface="Arial" pitchFamily="34" charset="0"/>
                        <a:buChar char="•"/>
                      </a:pPr>
                      <a:r>
                        <a:rPr lang="en-US" sz="1800" baseline="0" dirty="0" smtClean="0"/>
                        <a:t>  Protest advance medical directive</a:t>
                      </a:r>
                    </a:p>
                    <a:p>
                      <a:pPr lvl="1" algn="l">
                        <a:buFont typeface="Arial" pitchFamily="34" charset="0"/>
                        <a:buChar char="•"/>
                      </a:pPr>
                      <a:endParaRPr lang="en-US" sz="1800" baseline="0" dirty="0" smtClean="0"/>
                    </a:p>
                    <a:p>
                      <a:pPr lvl="1" algn="l">
                        <a:buFont typeface="Arial" pitchFamily="34" charset="0"/>
                        <a:buChar char="•"/>
                      </a:pPr>
                      <a:r>
                        <a:rPr lang="en-US" sz="1800" baseline="0" dirty="0" smtClean="0"/>
                        <a:t>  Involuntary: Implied Agents by Statute, Virginia Code § 54.1-2986.</a:t>
                      </a:r>
                    </a:p>
                    <a:p>
                      <a:pPr lvl="1" algn="l">
                        <a:buFont typeface="Arial" pitchFamily="34" charset="0"/>
                        <a:buChar char="•"/>
                      </a:pPr>
                      <a:endParaRPr lang="en-US" sz="1800" baseline="0" dirty="0" smtClean="0"/>
                    </a:p>
                    <a:p>
                      <a:pPr lvl="1" algn="l">
                        <a:buFont typeface="Arial" pitchFamily="34" charset="0"/>
                        <a:buChar char="•"/>
                      </a:pPr>
                      <a:r>
                        <a:rPr lang="en-US" sz="1800" baseline="0" dirty="0" smtClean="0"/>
                        <a:t>  Court Appointed Guardian</a:t>
                      </a:r>
                    </a:p>
                    <a:p>
                      <a:pPr lvl="1" algn="l">
                        <a:buFont typeface="Arial" pitchFamily="34" charset="0"/>
                        <a:buChar char="•"/>
                      </a:pPr>
                      <a:endParaRPr lang="en-US" sz="1800" baseline="0" dirty="0" smtClean="0"/>
                    </a:p>
                    <a:p>
                      <a:pPr lvl="1" algn="l">
                        <a:buFont typeface="Arial" pitchFamily="34" charset="0"/>
                        <a:buChar char="•"/>
                      </a:pPr>
                      <a:r>
                        <a:rPr lang="en-US" sz="1800" baseline="0" dirty="0" smtClean="0"/>
                        <a:t>  Direct Judicial Consent</a:t>
                      </a:r>
                      <a:endParaRPr lang="en-US" sz="1800" baseline="0" dirty="0"/>
                    </a:p>
                  </a:txBody>
                  <a:tcPr>
                    <a:no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Advance Directives</a:t>
                      </a:r>
                    </a:p>
                    <a:p>
                      <a:pPr algn="l"/>
                      <a:endParaRPr lang="en-US" sz="4400" baseline="0" dirty="0" smtClean="0"/>
                    </a:p>
                    <a:p>
                      <a:pPr lvl="1">
                        <a:lnSpc>
                          <a:spcPct val="150000"/>
                        </a:lnSpc>
                        <a:buFont typeface="Arial" pitchFamily="34" charset="0"/>
                        <a:buChar char="•"/>
                      </a:pPr>
                      <a:r>
                        <a:rPr kumimoji="0" lang="en-US" sz="1800" b="1" kern="1200" dirty="0" smtClean="0">
                          <a:solidFill>
                            <a:schemeClr val="lt1"/>
                          </a:solidFill>
                          <a:latin typeface="+mn-lt"/>
                          <a:ea typeface="+mn-ea"/>
                          <a:cs typeface="+mn-cs"/>
                        </a:rPr>
                        <a:t>  An adult can appoint an agent to make health care decisions for him.</a:t>
                      </a:r>
                    </a:p>
                    <a:p>
                      <a:pPr lvl="1">
                        <a:lnSpc>
                          <a:spcPct val="150000"/>
                        </a:lnSpc>
                        <a:buFont typeface="Arial" pitchFamily="34" charset="0"/>
                        <a:buChar char="•"/>
                      </a:pPr>
                      <a:r>
                        <a:rPr kumimoji="0" lang="en-US" sz="1800" b="1" kern="1200" dirty="0" smtClean="0">
                          <a:solidFill>
                            <a:schemeClr val="lt1"/>
                          </a:solidFill>
                          <a:latin typeface="+mn-lt"/>
                          <a:ea typeface="+mn-ea"/>
                          <a:cs typeface="+mn-cs"/>
                        </a:rPr>
                        <a:t>  He does so by signing an advance medical directive (AMD) granting the right to make decisions for himself to someone else. </a:t>
                      </a:r>
                    </a:p>
                    <a:p>
                      <a:pPr lvl="1">
                        <a:lnSpc>
                          <a:spcPct val="150000"/>
                        </a:lnSpc>
                        <a:buFont typeface="Arial" pitchFamily="34" charset="0"/>
                        <a:buChar char="•"/>
                      </a:pPr>
                      <a:r>
                        <a:rPr kumimoji="0" lang="en-US" sz="1800" b="1" kern="1200" dirty="0" smtClean="0">
                          <a:solidFill>
                            <a:schemeClr val="lt1"/>
                          </a:solidFill>
                          <a:latin typeface="+mn-lt"/>
                          <a:ea typeface="+mn-ea"/>
                          <a:cs typeface="+mn-cs"/>
                        </a:rPr>
                        <a:t>  The Virginia Code has a form advance medical directive which is perfectly acceptable and widely recognized, available here:</a:t>
                      </a:r>
                    </a:p>
                    <a:p>
                      <a:endParaRPr kumimoji="0" lang="en-US" sz="1800" b="1" u="sng" kern="1200" dirty="0" smtClean="0">
                        <a:solidFill>
                          <a:schemeClr val="lt1"/>
                        </a:solidFill>
                        <a:latin typeface="+mn-lt"/>
                        <a:ea typeface="+mn-ea"/>
                        <a:cs typeface="+mn-cs"/>
                        <a:hlinkClick r:id="rId2"/>
                      </a:endParaRPr>
                    </a:p>
                    <a:p>
                      <a:pPr lvl="1"/>
                      <a:r>
                        <a:rPr kumimoji="0" lang="en-US" sz="1800" b="1" u="sng" kern="1200" dirty="0" smtClean="0">
                          <a:solidFill>
                            <a:schemeClr val="lt1"/>
                          </a:solidFill>
                          <a:latin typeface="+mn-lt"/>
                          <a:ea typeface="+mn-ea"/>
                          <a:cs typeface="+mn-cs"/>
                          <a:hlinkClick r:id="rId2"/>
                        </a:rPr>
                        <a:t>http://leg1.state.va.us/cgi-bin/legp504.exe?000+cod+54.1-2984</a:t>
                      </a:r>
                      <a:r>
                        <a:rPr kumimoji="0" lang="en-US" sz="1800" b="1" kern="1200" dirty="0" smtClean="0">
                          <a:solidFill>
                            <a:schemeClr val="lt1"/>
                          </a:solidFill>
                          <a:latin typeface="+mn-lt"/>
                          <a:ea typeface="+mn-ea"/>
                          <a:cs typeface="+mn-cs"/>
                        </a:rPr>
                        <a:t> </a:t>
                      </a:r>
                    </a:p>
                    <a:p>
                      <a:pPr lvl="1"/>
                      <a:endParaRPr kumimoji="0" lang="en-US" sz="1800" b="1" kern="1200" baseline="0" dirty="0" smtClean="0">
                        <a:solidFill>
                          <a:schemeClr val="lt1"/>
                        </a:solidFill>
                        <a:latin typeface="+mn-lt"/>
                        <a:ea typeface="+mn-ea"/>
                        <a:cs typeface="+mn-cs"/>
                      </a:endParaRPr>
                    </a:p>
                    <a:p>
                      <a:pPr lvl="1"/>
                      <a:endParaRPr lang="en-US" sz="1800" baseline="0" dirty="0"/>
                    </a:p>
                  </a:txBody>
                  <a:tcPr>
                    <a:noFill/>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316736"/>
          </a:xfrm>
        </p:spPr>
        <p:txBody>
          <a:bodyPr/>
          <a:lstStyle/>
          <a:p>
            <a:pPr algn="ctr"/>
            <a:r>
              <a:rPr lang="en-US" sz="4400" dirty="0" smtClean="0"/>
              <a:t>Advance Directives</a:t>
            </a:r>
            <a:br>
              <a:rPr lang="en-US" sz="4400" dirty="0" smtClean="0"/>
            </a:br>
            <a:r>
              <a:rPr lang="en-US" sz="4400" dirty="0" smtClean="0"/>
              <a:t>Standard and Protest</a:t>
            </a:r>
            <a:endParaRPr lang="en-US" sz="4400" dirty="0"/>
          </a:p>
        </p:txBody>
      </p:sp>
      <p:sp>
        <p:nvSpPr>
          <p:cNvPr id="3" name="Content Placeholder 2"/>
          <p:cNvSpPr>
            <a:spLocks noGrp="1"/>
          </p:cNvSpPr>
          <p:nvPr>
            <p:ph idx="1"/>
          </p:nvPr>
        </p:nvSpPr>
        <p:spPr>
          <a:xfrm>
            <a:off x="914400" y="2057400"/>
            <a:ext cx="7772400" cy="4572000"/>
          </a:xfrm>
        </p:spPr>
        <p:txBody>
          <a:bodyPr>
            <a:normAutofit/>
          </a:bodyPr>
          <a:lstStyle/>
          <a:p>
            <a:pPr marL="525780" indent="-457200"/>
            <a:endParaRPr lang="en-US" dirty="0" smtClean="0"/>
          </a:p>
          <a:p>
            <a:pPr marL="525780" indent="-457200"/>
            <a:r>
              <a:rPr lang="en-US" dirty="0" smtClean="0"/>
              <a:t>There are two types of AMD. </a:t>
            </a:r>
          </a:p>
          <a:p>
            <a:pPr marL="525780" indent="-457200"/>
            <a:r>
              <a:rPr lang="en-US" dirty="0" smtClean="0"/>
              <a:t>The “standard”  AMD permits the agent to consent to treatment which the grantor does not protest. </a:t>
            </a:r>
          </a:p>
          <a:p>
            <a:pPr marL="854964" lvl="1" indent="-457200"/>
            <a:r>
              <a:rPr lang="en-US" dirty="0" smtClean="0"/>
              <a:t>The standard advance medical directive can be limited and revoked by the grantor at any time </a:t>
            </a:r>
            <a:r>
              <a:rPr lang="en-US" i="1" dirty="0" smtClean="0"/>
              <a:t>if </a:t>
            </a:r>
            <a:r>
              <a:rPr lang="en-US" dirty="0" smtClean="0"/>
              <a:t>the grantor is capable of understanding the nature and consequences of his actions. </a:t>
            </a:r>
          </a:p>
          <a:p>
            <a:pPr marL="525780" indent="-457200"/>
            <a:r>
              <a:rPr lang="en-US" dirty="0" smtClean="0"/>
              <a:t>The “protest” advance medical directive (PAD) permits the agent to consent to treatment which the grantor protests.</a:t>
            </a:r>
          </a:p>
          <a:p>
            <a:pPr marL="854964" lvl="1" indent="-457200"/>
            <a:r>
              <a:rPr lang="en-US" dirty="0" smtClean="0"/>
              <a:t>The standard advance medical directive can be limited and revoked by the grantor at any time </a:t>
            </a:r>
            <a:r>
              <a:rPr lang="en-US" i="1" dirty="0" smtClean="0"/>
              <a:t>if </a:t>
            </a:r>
            <a:r>
              <a:rPr lang="en-US" dirty="0" smtClean="0"/>
              <a:t>the grantor is capable of understanding the nature and consequences of his actions.</a:t>
            </a:r>
          </a:p>
          <a:p>
            <a:pPr marL="854964" lvl="1" indent="-457200"/>
            <a:r>
              <a:rPr lang="en-US" dirty="0" smtClean="0"/>
              <a:t>The agent believes the treatment is in the best interest </a:t>
            </a:r>
          </a:p>
          <a:p>
            <a:pPr marL="525780" indent="-457200"/>
            <a:endParaRPr lang="en-US" dirty="0" smtClean="0"/>
          </a:p>
          <a:p>
            <a:pPr marL="525780" indent="-457200"/>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914400"/>
          </a:xfrm>
        </p:spPr>
        <p:txBody>
          <a:bodyPr/>
          <a:lstStyle/>
          <a:p>
            <a:pPr algn="ctr"/>
            <a:r>
              <a:rPr lang="en-US" dirty="0" smtClean="0"/>
              <a:t>Voluntary Surrogates</a:t>
            </a:r>
            <a:br>
              <a:rPr lang="en-US" dirty="0" smtClean="0"/>
            </a:br>
            <a:r>
              <a:rPr lang="en-US" dirty="0" smtClean="0"/>
              <a:t>For Health Care: </a:t>
            </a:r>
            <a:br>
              <a:rPr lang="en-US" dirty="0" smtClean="0"/>
            </a:br>
            <a:r>
              <a:rPr lang="en-US" dirty="0" smtClean="0"/>
              <a:t>Advance Directives</a:t>
            </a:r>
            <a:endParaRPr lang="en-US" dirty="0"/>
          </a:p>
        </p:txBody>
      </p:sp>
      <p:sp>
        <p:nvSpPr>
          <p:cNvPr id="3" name="Content Placeholder 2"/>
          <p:cNvSpPr>
            <a:spLocks noGrp="1"/>
          </p:cNvSpPr>
          <p:nvPr>
            <p:ph idx="1"/>
          </p:nvPr>
        </p:nvSpPr>
        <p:spPr>
          <a:xfrm>
            <a:off x="838200" y="2133600"/>
            <a:ext cx="7772400" cy="4572000"/>
          </a:xfrm>
        </p:spPr>
        <p:txBody>
          <a:bodyPr>
            <a:normAutofit/>
          </a:bodyPr>
          <a:lstStyle/>
          <a:p>
            <a:r>
              <a:rPr lang="en-US" dirty="0" smtClean="0"/>
              <a:t> </a:t>
            </a:r>
          </a:p>
          <a:p>
            <a:pPr marL="525780" indent="-457200" algn="ctr"/>
            <a:r>
              <a:rPr lang="en-US" dirty="0" smtClean="0"/>
              <a:t>Advance Directive Requirements </a:t>
            </a:r>
          </a:p>
          <a:p>
            <a:pPr marL="854964" lvl="1" indent="-457200"/>
            <a:r>
              <a:rPr lang="en-US" dirty="0" smtClean="0"/>
              <a:t> </a:t>
            </a:r>
          </a:p>
          <a:p>
            <a:pPr marL="854964" lvl="1" indent="-457200"/>
            <a:r>
              <a:rPr lang="en-US" dirty="0" smtClean="0"/>
              <a:t> In writing.</a:t>
            </a:r>
          </a:p>
          <a:p>
            <a:pPr marL="854964" lvl="1" indent="-457200"/>
            <a:endParaRPr lang="en-US" dirty="0" smtClean="0"/>
          </a:p>
          <a:p>
            <a:pPr marL="854964" lvl="1" indent="-457200"/>
            <a:r>
              <a:rPr lang="en-US" dirty="0" smtClean="0"/>
              <a:t>Adult Grantor.</a:t>
            </a:r>
          </a:p>
          <a:p>
            <a:pPr marL="854964" lvl="1" indent="-457200"/>
            <a:endParaRPr lang="en-US" dirty="0" smtClean="0"/>
          </a:p>
          <a:p>
            <a:pPr marL="854964" lvl="1" indent="-457200"/>
            <a:r>
              <a:rPr lang="en-US" dirty="0" smtClean="0"/>
              <a:t>Adult Agent.</a:t>
            </a:r>
          </a:p>
          <a:p>
            <a:pPr marL="854964" lvl="1" indent="-457200"/>
            <a:endParaRPr lang="en-US" dirty="0" smtClean="0"/>
          </a:p>
          <a:p>
            <a:pPr marL="854964" lvl="1" indent="-457200"/>
            <a:r>
              <a:rPr lang="en-US" dirty="0" smtClean="0"/>
              <a:t>When possible, there should be an alternate agent.</a:t>
            </a:r>
          </a:p>
          <a:p>
            <a:pPr marL="854964" lvl="1" indent="-457200"/>
            <a:endParaRPr lang="en-US" dirty="0" smtClean="0"/>
          </a:p>
          <a:p>
            <a:pPr marL="854964" lvl="1" indent="-457200">
              <a:buFont typeface="+mj-lt"/>
              <a:buAutoNum type="alphaUcPeriod"/>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Advance Directive</a:t>
                      </a:r>
                    </a:p>
                    <a:p>
                      <a:pPr algn="l"/>
                      <a:endParaRPr lang="en-US" sz="4400" baseline="0" dirty="0" smtClean="0"/>
                    </a:p>
                    <a:p>
                      <a:pPr lvl="1">
                        <a:lnSpc>
                          <a:spcPct val="150000"/>
                        </a:lnSpc>
                        <a:buFont typeface="Arial" pitchFamily="34" charset="0"/>
                        <a:buChar char="•"/>
                      </a:pPr>
                      <a:r>
                        <a:rPr kumimoji="0" lang="en-US" sz="1800" b="1" kern="1200" dirty="0" smtClean="0">
                          <a:solidFill>
                            <a:schemeClr val="lt1"/>
                          </a:solidFill>
                          <a:latin typeface="+mn-lt"/>
                          <a:ea typeface="+mn-ea"/>
                          <a:cs typeface="+mn-cs"/>
                        </a:rPr>
                        <a:t>An adult can appoint an agent to make health care decisions for him.</a:t>
                      </a:r>
                    </a:p>
                    <a:p>
                      <a:pPr lvl="1">
                        <a:lnSpc>
                          <a:spcPct val="150000"/>
                        </a:lnSpc>
                        <a:buFont typeface="Arial" pitchFamily="34" charset="0"/>
                        <a:buChar char="•"/>
                      </a:pPr>
                      <a:r>
                        <a:rPr kumimoji="0" lang="en-US" sz="1800" b="1" kern="1200" dirty="0" smtClean="0">
                          <a:solidFill>
                            <a:schemeClr val="lt1"/>
                          </a:solidFill>
                          <a:latin typeface="+mn-lt"/>
                          <a:ea typeface="+mn-ea"/>
                          <a:cs typeface="+mn-cs"/>
                        </a:rPr>
                        <a:t>He does so by signing an advance medical directive (AMD) granting the right to make decisions for himself to someone else. </a:t>
                      </a:r>
                    </a:p>
                    <a:p>
                      <a:pPr lvl="1">
                        <a:lnSpc>
                          <a:spcPct val="150000"/>
                        </a:lnSpc>
                        <a:buFont typeface="Arial" pitchFamily="34" charset="0"/>
                        <a:buChar char="•"/>
                      </a:pPr>
                      <a:r>
                        <a:rPr kumimoji="0" lang="en-US" sz="1800" b="1" kern="1200" dirty="0" smtClean="0">
                          <a:solidFill>
                            <a:schemeClr val="lt1"/>
                          </a:solidFill>
                          <a:latin typeface="+mn-lt"/>
                          <a:ea typeface="+mn-ea"/>
                          <a:cs typeface="+mn-cs"/>
                        </a:rPr>
                        <a:t>The Virginia Code has a form advance medical directive which is perfectly acceptable and widely recognized, available here:</a:t>
                      </a:r>
                    </a:p>
                    <a:p>
                      <a:endParaRPr kumimoji="0" lang="en-US" sz="1800" b="1" u="sng" kern="1200" dirty="0" smtClean="0">
                        <a:solidFill>
                          <a:schemeClr val="lt1"/>
                        </a:solidFill>
                        <a:latin typeface="+mn-lt"/>
                        <a:ea typeface="+mn-ea"/>
                        <a:cs typeface="+mn-cs"/>
                        <a:hlinkClick r:id="rId2"/>
                      </a:endParaRPr>
                    </a:p>
                    <a:p>
                      <a:pPr lvl="1"/>
                      <a:r>
                        <a:rPr kumimoji="0" lang="en-US" sz="1800" b="1" u="sng" kern="1200" dirty="0" smtClean="0">
                          <a:solidFill>
                            <a:schemeClr val="lt1"/>
                          </a:solidFill>
                          <a:latin typeface="+mn-lt"/>
                          <a:ea typeface="+mn-ea"/>
                          <a:cs typeface="+mn-cs"/>
                          <a:hlinkClick r:id="rId2"/>
                        </a:rPr>
                        <a:t>http://leg1.state.va.us/cgi-bin/legp504.exe?000+cod+54.1-2984</a:t>
                      </a:r>
                      <a:r>
                        <a:rPr kumimoji="0" lang="en-US" sz="1800" b="1" kern="1200" dirty="0" smtClean="0">
                          <a:solidFill>
                            <a:schemeClr val="lt1"/>
                          </a:solidFill>
                          <a:latin typeface="+mn-lt"/>
                          <a:ea typeface="+mn-ea"/>
                          <a:cs typeface="+mn-cs"/>
                        </a:rPr>
                        <a:t> </a:t>
                      </a:r>
                      <a:endParaRPr lang="en-US" sz="4400" baseline="0" dirty="0"/>
                    </a:p>
                  </a:txBody>
                  <a:tcPr>
                    <a:no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54736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Advance Directive</a:t>
                      </a:r>
                    </a:p>
                    <a:p>
                      <a:endParaRPr kumimoji="0" lang="en-US" sz="1800" b="1" kern="1200" dirty="0" smtClean="0">
                        <a:solidFill>
                          <a:schemeClr val="lt1"/>
                        </a:solidFill>
                        <a:latin typeface="+mn-lt"/>
                        <a:ea typeface="+mn-ea"/>
                        <a:cs typeface="+mn-cs"/>
                      </a:endParaRPr>
                    </a:p>
                    <a:p>
                      <a:pPr lvl="1">
                        <a:buFont typeface="Arial" pitchFamily="34" charset="0"/>
                        <a:buChar char="•"/>
                      </a:pPr>
                      <a:r>
                        <a:rPr kumimoji="0" lang="en-US" sz="1800" b="1" kern="1200" dirty="0" smtClean="0">
                          <a:solidFill>
                            <a:schemeClr val="lt1"/>
                          </a:solidFill>
                          <a:latin typeface="+mn-lt"/>
                          <a:ea typeface="+mn-ea"/>
                          <a:cs typeface="+mn-cs"/>
                        </a:rPr>
                        <a:t>There are two types of AMD. </a:t>
                      </a:r>
                    </a:p>
                    <a:p>
                      <a:pPr lvl="2">
                        <a:buFont typeface="Arial" pitchFamily="34" charset="0"/>
                        <a:buChar char="•"/>
                      </a:pPr>
                      <a:r>
                        <a:rPr kumimoji="0" lang="en-US" sz="1800" b="1" kern="1200" dirty="0" smtClean="0">
                          <a:solidFill>
                            <a:schemeClr val="lt1"/>
                          </a:solidFill>
                          <a:latin typeface="+mn-lt"/>
                          <a:ea typeface="+mn-ea"/>
                          <a:cs typeface="+mn-cs"/>
                        </a:rPr>
                        <a:t>The “standard”  AMD permits the agent to consent to treatment which the grantor does not protest. </a:t>
                      </a:r>
                    </a:p>
                    <a:p>
                      <a:pPr lvl="2">
                        <a:buFont typeface="Arial" pitchFamily="34" charset="0"/>
                        <a:buNone/>
                      </a:pPr>
                      <a:endParaRPr kumimoji="0" lang="en-US" sz="1800" b="1" kern="1200" dirty="0" smtClean="0">
                        <a:solidFill>
                          <a:schemeClr val="lt1"/>
                        </a:solidFill>
                        <a:latin typeface="+mn-lt"/>
                        <a:ea typeface="+mn-ea"/>
                        <a:cs typeface="+mn-cs"/>
                      </a:endParaRPr>
                    </a:p>
                    <a:p>
                      <a:pPr lvl="2">
                        <a:buFont typeface="Arial" pitchFamily="34" charset="0"/>
                        <a:buChar char="•"/>
                      </a:pPr>
                      <a:r>
                        <a:rPr kumimoji="0" lang="en-US" sz="1800" b="1" kern="1200" dirty="0" smtClean="0">
                          <a:solidFill>
                            <a:schemeClr val="lt1"/>
                          </a:solidFill>
                          <a:latin typeface="+mn-lt"/>
                          <a:ea typeface="+mn-ea"/>
                          <a:cs typeface="+mn-cs"/>
                        </a:rPr>
                        <a:t>The standard advance medical directive can be limited and revoked by the grantor at any time </a:t>
                      </a:r>
                      <a:r>
                        <a:rPr kumimoji="0" lang="en-US" sz="1800" b="1" i="1" kern="1200" dirty="0" smtClean="0">
                          <a:solidFill>
                            <a:schemeClr val="lt1"/>
                          </a:solidFill>
                          <a:latin typeface="+mn-lt"/>
                          <a:ea typeface="+mn-ea"/>
                          <a:cs typeface="+mn-cs"/>
                        </a:rPr>
                        <a:t>if </a:t>
                      </a:r>
                      <a:r>
                        <a:rPr kumimoji="0" lang="en-US" sz="1800" b="1" kern="1200" dirty="0" smtClean="0">
                          <a:solidFill>
                            <a:schemeClr val="lt1"/>
                          </a:solidFill>
                          <a:latin typeface="+mn-lt"/>
                          <a:ea typeface="+mn-ea"/>
                          <a:cs typeface="+mn-cs"/>
                        </a:rPr>
                        <a:t>the grantor is capable of understanding the nature and consequences of his actions. </a:t>
                      </a:r>
                    </a:p>
                    <a:p>
                      <a:pPr lvl="2">
                        <a:buFont typeface="Arial" pitchFamily="34" charset="0"/>
                        <a:buChar char="•"/>
                      </a:pPr>
                      <a:r>
                        <a:rPr kumimoji="0" lang="en-US" sz="1800" b="1" kern="1200" dirty="0" smtClean="0">
                          <a:solidFill>
                            <a:schemeClr val="lt1"/>
                          </a:solidFill>
                          <a:latin typeface="+mn-lt"/>
                          <a:ea typeface="+mn-ea"/>
                          <a:cs typeface="+mn-cs"/>
                        </a:rPr>
                        <a:t>The “protest” advance medical directive (PAD) permits the agent to consent to treatment which the grantor protests.</a:t>
                      </a:r>
                    </a:p>
                    <a:p>
                      <a:pPr lvl="1">
                        <a:buFont typeface="Arial" pitchFamily="34" charset="0"/>
                        <a:buChar char="•"/>
                      </a:pPr>
                      <a:endParaRPr kumimoji="0" lang="en-US" sz="1800" b="1" kern="1200" dirty="0" smtClean="0">
                        <a:solidFill>
                          <a:schemeClr val="lt1"/>
                        </a:solidFill>
                        <a:latin typeface="+mn-lt"/>
                        <a:ea typeface="+mn-ea"/>
                        <a:cs typeface="+mn-cs"/>
                      </a:endParaRPr>
                    </a:p>
                    <a:p>
                      <a:pPr lvl="1">
                        <a:buFont typeface="Arial" pitchFamily="34" charset="0"/>
                        <a:buChar char="•"/>
                      </a:pPr>
                      <a:r>
                        <a:rPr kumimoji="0" lang="en-US" sz="1800" b="1" kern="1200" dirty="0" smtClean="0">
                          <a:solidFill>
                            <a:schemeClr val="lt1"/>
                          </a:solidFill>
                          <a:latin typeface="+mn-lt"/>
                          <a:ea typeface="+mn-ea"/>
                          <a:cs typeface="+mn-cs"/>
                        </a:rPr>
                        <a:t>The standard advance medical directive can be limited and revoked by the grantor at any time </a:t>
                      </a:r>
                      <a:r>
                        <a:rPr kumimoji="0" lang="en-US" sz="1800" b="1" i="1" kern="1200" dirty="0" smtClean="0">
                          <a:solidFill>
                            <a:schemeClr val="lt1"/>
                          </a:solidFill>
                          <a:latin typeface="+mn-lt"/>
                          <a:ea typeface="+mn-ea"/>
                          <a:cs typeface="+mn-cs"/>
                        </a:rPr>
                        <a:t>if </a:t>
                      </a:r>
                      <a:r>
                        <a:rPr kumimoji="0" lang="en-US" sz="1800" b="1" kern="1200" dirty="0" smtClean="0">
                          <a:solidFill>
                            <a:schemeClr val="lt1"/>
                          </a:solidFill>
                          <a:latin typeface="+mn-lt"/>
                          <a:ea typeface="+mn-ea"/>
                          <a:cs typeface="+mn-cs"/>
                        </a:rPr>
                        <a:t>the grantor is capable of understanding the nature and consequences of his actions.</a:t>
                      </a:r>
                    </a:p>
                    <a:p>
                      <a:endParaRPr lang="en-US" sz="4400" baseline="0" dirty="0" smtClean="0"/>
                    </a:p>
                  </a:txBody>
                  <a:tcP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609600"/>
            <a:ext cx="7772400" cy="5562600"/>
          </a:xfrm>
        </p:spPr>
        <p:txBody>
          <a:bodyPr>
            <a:normAutofit/>
          </a:bodyPr>
          <a:lstStyle/>
          <a:p>
            <a:endParaRPr lang="en-US" dirty="0" smtClean="0"/>
          </a:p>
          <a:p>
            <a:pPr algn="ctr"/>
            <a:r>
              <a:rPr lang="en-US" sz="2200" b="1" dirty="0" smtClean="0"/>
              <a:t>Legal Tools and Procedures To Strengthen </a:t>
            </a:r>
          </a:p>
          <a:p>
            <a:pPr algn="ctr"/>
            <a:r>
              <a:rPr lang="en-US" sz="2200" b="1" dirty="0" smtClean="0"/>
              <a:t>Mental Health Services</a:t>
            </a:r>
          </a:p>
          <a:p>
            <a:endParaRPr lang="en-US" dirty="0" smtClean="0"/>
          </a:p>
          <a:p>
            <a:pPr algn="ctr"/>
            <a:endParaRPr lang="en-US" sz="5800" dirty="0" smtClean="0"/>
          </a:p>
          <a:p>
            <a:pPr algn="ctr"/>
            <a:endParaRPr lang="en-US" sz="5800" dirty="0" smtClean="0"/>
          </a:p>
          <a:p>
            <a:pPr algn="ctr"/>
            <a:r>
              <a:rPr lang="en-US" sz="5800" dirty="0" smtClean="0"/>
              <a:t>Surrogates</a:t>
            </a: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Standard Advance Directive</a:t>
                      </a:r>
                    </a:p>
                    <a:p>
                      <a:pPr algn="ctr"/>
                      <a:r>
                        <a:rPr lang="en-US" sz="4400" baseline="0" dirty="0" smtClean="0"/>
                        <a:t>Minimum Requirements</a:t>
                      </a:r>
                    </a:p>
                    <a:p>
                      <a:pPr algn="l"/>
                      <a:endParaRPr lang="en-US" sz="4400" dirty="0" smtClean="0"/>
                    </a:p>
                    <a:p>
                      <a:pPr lvl="1" algn="l">
                        <a:buFont typeface="Arial" pitchFamily="34" charset="0"/>
                        <a:buChar char="•"/>
                      </a:pPr>
                      <a:r>
                        <a:rPr lang="en-US" sz="2000" dirty="0" smtClean="0"/>
                        <a:t>  Written document</a:t>
                      </a:r>
                    </a:p>
                    <a:p>
                      <a:pPr lvl="1" algn="l">
                        <a:buFont typeface="Arial" pitchFamily="34" charset="0"/>
                        <a:buChar char="•"/>
                      </a:pPr>
                      <a:r>
                        <a:rPr lang="en-US" sz="2000" dirty="0" smtClean="0"/>
                        <a:t>  Voluntary</a:t>
                      </a:r>
                      <a:r>
                        <a:rPr lang="en-US" sz="2000" baseline="0" dirty="0" smtClean="0"/>
                        <a:t> </a:t>
                      </a:r>
                      <a:r>
                        <a:rPr lang="en-US" sz="2000" dirty="0" smtClean="0"/>
                        <a:t>execution</a:t>
                      </a:r>
                      <a:r>
                        <a:rPr lang="en-US" sz="2000" baseline="0" dirty="0" smtClean="0"/>
                        <a:t> </a:t>
                      </a:r>
                      <a:endParaRPr lang="en-US" sz="2000" dirty="0" smtClean="0"/>
                    </a:p>
                    <a:p>
                      <a:pPr lvl="1" algn="l">
                        <a:buFont typeface="Arial" pitchFamily="34" charset="0"/>
                        <a:buChar char="•"/>
                      </a:pPr>
                      <a:r>
                        <a:rPr lang="en-US" sz="2000" dirty="0" smtClean="0"/>
                        <a:t>  Two subscribing witnesses</a:t>
                      </a:r>
                      <a:r>
                        <a:rPr lang="en-US" sz="2000" baseline="0" dirty="0" smtClean="0"/>
                        <a:t> </a:t>
                      </a:r>
                    </a:p>
                    <a:p>
                      <a:pPr lvl="1" algn="l">
                        <a:buFont typeface="Arial" pitchFamily="34" charset="0"/>
                        <a:buChar char="•"/>
                      </a:pPr>
                      <a:r>
                        <a:rPr lang="en-US" sz="2000" dirty="0" smtClean="0"/>
                        <a:t>  May specify</a:t>
                      </a:r>
                      <a:r>
                        <a:rPr lang="en-US" sz="2000" baseline="0" dirty="0" smtClean="0"/>
                        <a:t> </a:t>
                      </a:r>
                      <a:r>
                        <a:rPr lang="en-US" sz="2000" dirty="0" smtClean="0"/>
                        <a:t>health care authorized</a:t>
                      </a:r>
                      <a:r>
                        <a:rPr lang="en-US" sz="2000" baseline="0" dirty="0" smtClean="0"/>
                        <a:t> or </a:t>
                      </a:r>
                      <a:r>
                        <a:rPr lang="en-US" sz="2000" dirty="0" smtClean="0"/>
                        <a:t>not authorized</a:t>
                      </a:r>
                    </a:p>
                    <a:p>
                      <a:pPr lvl="1" algn="l">
                        <a:buFont typeface="Arial" pitchFamily="34" charset="0"/>
                        <a:buChar char="•"/>
                      </a:pPr>
                      <a:r>
                        <a:rPr lang="en-US" sz="2000" dirty="0" smtClean="0"/>
                        <a:t>  May appoints an agent to make health care decisions </a:t>
                      </a:r>
                    </a:p>
                    <a:p>
                      <a:pPr lvl="1" algn="l">
                        <a:buFont typeface="Arial" pitchFamily="34" charset="0"/>
                        <a:buChar char="•"/>
                      </a:pPr>
                      <a:r>
                        <a:rPr lang="en-US" sz="2000" dirty="0" smtClean="0"/>
                        <a:t>  May an anatomical gift, after the declarant's death, of all of the declarant's body or an organ, tissue or eye donation </a:t>
                      </a:r>
                    </a:p>
                    <a:p>
                      <a:pPr lvl="1" algn="l">
                        <a:buFont typeface="Arial" pitchFamily="34" charset="0"/>
                        <a:buChar char="•"/>
                      </a:pPr>
                      <a:endParaRPr lang="en-US" sz="2000" baseline="0" dirty="0" smtClean="0"/>
                    </a:p>
                    <a:p>
                      <a:pPr lvl="1" algn="r">
                        <a:buFont typeface="Arial" pitchFamily="34" charset="0"/>
                        <a:buNone/>
                      </a:pPr>
                      <a:r>
                        <a:rPr lang="en-US" sz="2000" baseline="0" dirty="0" smtClean="0"/>
                        <a:t>Virginia Code § </a:t>
                      </a:r>
                      <a:r>
                        <a:rPr lang="en-US" sz="2000" dirty="0" smtClean="0"/>
                        <a:t>§ 54.1-2983</a:t>
                      </a:r>
                      <a:endParaRPr lang="en-US" sz="2000" baseline="0" dirty="0" smtClean="0"/>
                    </a:p>
                  </a:txBody>
                  <a:tcPr>
                    <a:noFill/>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Protest Advance Directive</a:t>
                      </a:r>
                    </a:p>
                    <a:p>
                      <a:pPr algn="ctr"/>
                      <a:r>
                        <a:rPr lang="en-US" sz="4400" baseline="0" dirty="0" smtClean="0"/>
                        <a:t>Minimum Requirements</a:t>
                      </a:r>
                    </a:p>
                    <a:p>
                      <a:pPr algn="l"/>
                      <a:endParaRPr lang="en-US" sz="4400" dirty="0" smtClean="0"/>
                    </a:p>
                    <a:p>
                      <a:pPr lvl="1" algn="l">
                        <a:buFont typeface="Arial" pitchFamily="34" charset="0"/>
                        <a:buChar char="•"/>
                      </a:pPr>
                      <a:r>
                        <a:rPr lang="en-US" sz="2000" dirty="0" smtClean="0"/>
                        <a:t>  Same as standard plus</a:t>
                      </a:r>
                      <a:r>
                        <a:rPr lang="en-US" sz="2000" baseline="0" dirty="0" smtClean="0"/>
                        <a:t>: </a:t>
                      </a:r>
                    </a:p>
                    <a:p>
                      <a:pPr lvl="2" algn="l">
                        <a:buFont typeface="Arial" pitchFamily="34" charset="0"/>
                        <a:buChar char="•"/>
                      </a:pPr>
                      <a:r>
                        <a:rPr lang="en-US" sz="2000" dirty="0" smtClean="0"/>
                        <a:t>  explicit</a:t>
                      </a:r>
                      <a:r>
                        <a:rPr lang="en-US" sz="2000" baseline="0" dirty="0" smtClean="0"/>
                        <a:t> language </a:t>
                      </a:r>
                      <a:r>
                        <a:rPr lang="en-US" sz="2000" dirty="0" smtClean="0"/>
                        <a:t>authorizing</a:t>
                      </a:r>
                      <a:r>
                        <a:rPr lang="en-US" sz="2000" baseline="0" dirty="0" smtClean="0"/>
                        <a:t> </a:t>
                      </a:r>
                      <a:r>
                        <a:rPr lang="en-US" sz="2000" dirty="0" smtClean="0"/>
                        <a:t>the agent to make the health care decision at issue, even over the patient's later </a:t>
                      </a:r>
                      <a:r>
                        <a:rPr lang="en-US" sz="2000" b="1" dirty="0" smtClean="0"/>
                        <a:t>protest</a:t>
                      </a:r>
                    </a:p>
                    <a:p>
                      <a:pPr lvl="2" algn="l">
                        <a:buFont typeface="Arial" pitchFamily="34" charset="0"/>
                        <a:buChar char="•"/>
                      </a:pPr>
                      <a:r>
                        <a:rPr lang="en-US" sz="2000" b="1" dirty="0" smtClean="0"/>
                        <a:t>  </a:t>
                      </a:r>
                      <a:r>
                        <a:rPr lang="en-US" sz="2000" dirty="0" smtClean="0"/>
                        <a:t>patient's attending physician or licensed clinical psychologist attested in writing at the time the advance directive was made that the patient was capable of making an informed decision and understood the consequences of the provision</a:t>
                      </a:r>
                    </a:p>
                    <a:p>
                      <a:pPr lvl="1" algn="l">
                        <a:buFont typeface="Arial" pitchFamily="34" charset="0"/>
                        <a:buChar char="•"/>
                      </a:pPr>
                      <a:endParaRPr lang="en-US" sz="2000" baseline="0" dirty="0" smtClean="0"/>
                    </a:p>
                    <a:p>
                      <a:pPr lvl="1" algn="r">
                        <a:buFont typeface="Arial" pitchFamily="34" charset="0"/>
                        <a:buNone/>
                      </a:pPr>
                      <a:r>
                        <a:rPr lang="en-US" sz="2000" baseline="0" dirty="0" smtClean="0"/>
                        <a:t>Virginia Code § </a:t>
                      </a:r>
                      <a:r>
                        <a:rPr lang="en-US" sz="2000" dirty="0" smtClean="0"/>
                        <a:t>§ 54.1-2986.2</a:t>
                      </a:r>
                      <a:endParaRPr lang="en-US" sz="2000" baseline="0" dirty="0" smtClean="0"/>
                    </a:p>
                  </a:txBody>
                  <a:tcPr>
                    <a:noFill/>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Advance Directive:</a:t>
                      </a:r>
                    </a:p>
                    <a:p>
                      <a:pPr algn="ctr"/>
                      <a:r>
                        <a:rPr lang="en-US" sz="4400" baseline="0" dirty="0" smtClean="0"/>
                        <a:t>Who May Serve as Witnesses</a:t>
                      </a:r>
                    </a:p>
                    <a:p>
                      <a:pPr algn="l"/>
                      <a:endParaRPr lang="en-US" sz="4400" dirty="0" smtClean="0"/>
                    </a:p>
                    <a:p>
                      <a:pPr lvl="1" algn="l">
                        <a:buFont typeface="Arial" pitchFamily="34" charset="0"/>
                        <a:buChar char="•"/>
                      </a:pPr>
                      <a:r>
                        <a:rPr lang="en-US" sz="2000" dirty="0" smtClean="0"/>
                        <a:t>  Any person over the age of 18, including a spouse or blood relative of the declarant. </a:t>
                      </a:r>
                    </a:p>
                    <a:p>
                      <a:pPr lvl="1" algn="l">
                        <a:buFont typeface="Arial" pitchFamily="34" charset="0"/>
                        <a:buChar char="•"/>
                      </a:pPr>
                      <a:r>
                        <a:rPr lang="en-US" sz="2000" dirty="0" smtClean="0"/>
                        <a:t>  Employees of health care facilities and physician's offices, who act in good faith, are permissible </a:t>
                      </a:r>
                      <a:r>
                        <a:rPr lang="en-US" sz="2000" b="1" dirty="0" smtClean="0"/>
                        <a:t>witnesses</a:t>
                      </a:r>
                      <a:r>
                        <a:rPr lang="en-US" sz="2000" dirty="0" smtClean="0"/>
                        <a:t>. </a:t>
                      </a:r>
                      <a:endParaRPr lang="en-US" sz="2000" baseline="0" dirty="0" smtClean="0"/>
                    </a:p>
                    <a:p>
                      <a:pPr lvl="1" algn="r">
                        <a:buFont typeface="Arial" pitchFamily="34" charset="0"/>
                        <a:buNone/>
                      </a:pPr>
                      <a:endParaRPr lang="en-US" sz="2000" baseline="0" dirty="0" smtClean="0"/>
                    </a:p>
                    <a:p>
                      <a:pPr lvl="1" algn="r">
                        <a:buFont typeface="Arial" pitchFamily="34" charset="0"/>
                        <a:buNone/>
                      </a:pPr>
                      <a:r>
                        <a:rPr lang="en-US" sz="2000" baseline="0" dirty="0" smtClean="0"/>
                        <a:t>Virginia Code § </a:t>
                      </a:r>
                      <a:r>
                        <a:rPr lang="en-US" sz="2000" dirty="0" smtClean="0"/>
                        <a:t>§ 54.1-2982</a:t>
                      </a:r>
                      <a:endParaRPr lang="en-US" sz="2000" baseline="0" dirty="0" smtClean="0"/>
                    </a:p>
                  </a:txBody>
                  <a:tcPr>
                    <a:noFill/>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pPr algn="ctr" rtl="0"/>
                      <a:r>
                        <a:rPr lang="en-US" sz="4400" b="1" kern="1200" baseline="0" dirty="0" smtClean="0">
                          <a:solidFill>
                            <a:srgbClr val="FFFFFF"/>
                          </a:solidFill>
                          <a:latin typeface="+mn-lt"/>
                        </a:rPr>
                        <a:t>Advance Directive:</a:t>
                      </a:r>
                    </a:p>
                    <a:p>
                      <a:pPr algn="ctr" rtl="0"/>
                      <a:r>
                        <a:rPr lang="en-US" sz="4400" b="1" kern="1200" baseline="0" dirty="0" smtClean="0">
                          <a:solidFill>
                            <a:srgbClr val="FFFFFF"/>
                          </a:solidFill>
                          <a:latin typeface="+mn-lt"/>
                        </a:rPr>
                        <a:t>Protested Authority </a:t>
                      </a:r>
                    </a:p>
                    <a:p>
                      <a:pPr algn="ctr" rtl="0"/>
                      <a:r>
                        <a:rPr lang="en-US" sz="4400" b="1" kern="1200" baseline="0" dirty="0" smtClean="0">
                          <a:solidFill>
                            <a:srgbClr val="FFFFFF"/>
                          </a:solidFill>
                          <a:latin typeface="+mn-lt"/>
                        </a:rPr>
                        <a:t>Revokes Agency</a:t>
                      </a:r>
                    </a:p>
                    <a:p>
                      <a:pPr algn="l" rtl="0"/>
                      <a:endParaRPr lang="en-US" sz="4400" b="1" kern="1200" baseline="0" dirty="0" smtClean="0">
                        <a:solidFill>
                          <a:srgbClr val="FFFFFF"/>
                        </a:solidFill>
                        <a:latin typeface="+mn-lt"/>
                      </a:endParaRPr>
                    </a:p>
                    <a:p>
                      <a:pPr algn="l" rtl="0"/>
                      <a:r>
                        <a:rPr lang="en-US" dirty="0" smtClean="0"/>
                        <a:t>      If a patient protests the authority of anyone</a:t>
                      </a:r>
                      <a:r>
                        <a:rPr lang="en-US" baseline="0" dirty="0" smtClean="0"/>
                        <a:t> “</a:t>
                      </a:r>
                      <a:r>
                        <a:rPr lang="en-US" dirty="0" smtClean="0"/>
                        <a:t>except for the patient's guardian,” the protested individual shall have no authority … to make health care decisions … unless the advance directive explicitly confers continuing authority on his agent, even over his later protest. </a:t>
                      </a:r>
                    </a:p>
                    <a:p>
                      <a:pPr algn="l" rtl="0"/>
                      <a:endParaRPr lang="en-US" sz="1800" b="1" kern="1200" baseline="0" dirty="0" smtClean="0">
                        <a:solidFill>
                          <a:srgbClr val="FFFFFF"/>
                        </a:solidFill>
                        <a:latin typeface="+mn-lt"/>
                      </a:endParaRPr>
                    </a:p>
                    <a:p>
                      <a:pPr algn="r" rtl="0"/>
                      <a:r>
                        <a:rPr lang="en-US" sz="1800" b="1" kern="1200" baseline="0" dirty="0" smtClean="0">
                          <a:solidFill>
                            <a:srgbClr val="FFFFFF"/>
                          </a:solidFill>
                          <a:latin typeface="+mn-lt"/>
                        </a:rPr>
                        <a:t> Virginia Code § 54.1-2986.2</a:t>
                      </a:r>
                    </a:p>
                    <a:p>
                      <a:endParaRPr lang="en-US" dirty="0"/>
                    </a:p>
                  </a:txBody>
                  <a:tcPr>
                    <a:noFill/>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pPr algn="ctr" rtl="0"/>
                      <a:r>
                        <a:rPr lang="en-US" sz="4400" b="1" kern="1200" baseline="0" dirty="0" smtClean="0">
                          <a:solidFill>
                            <a:srgbClr val="FFFFFF"/>
                          </a:solidFill>
                          <a:latin typeface="+mn-lt"/>
                        </a:rPr>
                        <a:t>Advance Directive:</a:t>
                      </a:r>
                    </a:p>
                    <a:p>
                      <a:pPr algn="ctr" rtl="0"/>
                      <a:r>
                        <a:rPr lang="en-US" sz="4400" b="1" kern="1200" baseline="0" dirty="0" smtClean="0">
                          <a:solidFill>
                            <a:srgbClr val="FFFFFF"/>
                          </a:solidFill>
                          <a:latin typeface="+mn-lt"/>
                        </a:rPr>
                        <a:t>Protested Withdrawal of Care </a:t>
                      </a:r>
                    </a:p>
                    <a:p>
                      <a:pPr algn="ctr" rtl="0"/>
                      <a:r>
                        <a:rPr lang="en-US" sz="4400" b="1" kern="1200" baseline="0" dirty="0" smtClean="0">
                          <a:solidFill>
                            <a:srgbClr val="FFFFFF"/>
                          </a:solidFill>
                          <a:latin typeface="+mn-lt"/>
                        </a:rPr>
                        <a:t>Not Permitted</a:t>
                      </a:r>
                    </a:p>
                    <a:p>
                      <a:pPr algn="l" rtl="0"/>
                      <a:endParaRPr lang="en-US" sz="4400" b="1" kern="1200" baseline="0" dirty="0" smtClean="0">
                        <a:solidFill>
                          <a:srgbClr val="FFFFFF"/>
                        </a:solidFill>
                        <a:latin typeface="+mn-lt"/>
                      </a:endParaRPr>
                    </a:p>
                    <a:p>
                      <a:pPr algn="l" rtl="0"/>
                      <a:r>
                        <a:rPr lang="en-US" dirty="0" smtClean="0"/>
                        <a:t>A patient's agent may make a health care decision over the protest of a patient who is incapable of making an informed decision if</a:t>
                      </a:r>
                      <a:r>
                        <a:rPr lang="en-US" baseline="0" dirty="0" smtClean="0"/>
                        <a:t> …. the deci</a:t>
                      </a:r>
                      <a:r>
                        <a:rPr lang="en-US" dirty="0" smtClean="0"/>
                        <a:t>sion does not involve withholding or withdrawing life-prolonging procedures.</a:t>
                      </a:r>
                    </a:p>
                    <a:p>
                      <a:pPr algn="l" rtl="0"/>
                      <a:endParaRPr lang="en-US" sz="1800" b="1" kern="1200" baseline="0" dirty="0" smtClean="0">
                        <a:solidFill>
                          <a:srgbClr val="FFFFFF"/>
                        </a:solidFill>
                        <a:latin typeface="+mn-lt"/>
                      </a:endParaRPr>
                    </a:p>
                    <a:p>
                      <a:pPr algn="r" rtl="0"/>
                      <a:r>
                        <a:rPr lang="en-US" sz="1800" b="1" kern="1200" baseline="0" dirty="0" smtClean="0">
                          <a:solidFill>
                            <a:srgbClr val="FFFFFF"/>
                          </a:solidFill>
                          <a:latin typeface="+mn-lt"/>
                        </a:rPr>
                        <a:t> Virginia Code § 54.1-2986.2</a:t>
                      </a:r>
                    </a:p>
                    <a:p>
                      <a:endParaRPr lang="en-US" dirty="0"/>
                    </a:p>
                  </a:txBody>
                  <a:tcPr>
                    <a:noFill/>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Protest Advance Directive: </a:t>
                      </a:r>
                    </a:p>
                    <a:p>
                      <a:pPr algn="ctr"/>
                      <a:r>
                        <a:rPr lang="en-US" sz="4400" baseline="0" dirty="0" smtClean="0"/>
                        <a:t>Civil Commitment Substitute</a:t>
                      </a:r>
                    </a:p>
                    <a:p>
                      <a:pPr algn="l"/>
                      <a:endParaRPr lang="en-US" sz="4400" baseline="0" dirty="0" smtClean="0"/>
                    </a:p>
                    <a:p>
                      <a:pPr algn="l"/>
                      <a:r>
                        <a:rPr kumimoji="0" lang="en-US" sz="1800" b="1" kern="1200" dirty="0" smtClean="0">
                          <a:solidFill>
                            <a:schemeClr val="lt1"/>
                          </a:solidFill>
                          <a:latin typeface="+mn-lt"/>
                          <a:ea typeface="+mn-ea"/>
                          <a:cs typeface="+mn-cs"/>
                        </a:rPr>
                        <a:t>       A protest advance directive may be used to authorize inpatient involuntary mental health treatment for up to ten days  when</a:t>
                      </a:r>
                      <a:r>
                        <a:rPr kumimoji="0" lang="en-US" sz="1800" b="1" kern="1200" baseline="0" dirty="0" smtClean="0">
                          <a:solidFill>
                            <a:schemeClr val="lt1"/>
                          </a:solidFill>
                          <a:latin typeface="+mn-lt"/>
                          <a:ea typeface="+mn-ea"/>
                          <a:cs typeface="+mn-cs"/>
                        </a:rPr>
                        <a:t> </a:t>
                      </a:r>
                      <a:r>
                        <a:rPr kumimoji="0" lang="en-US" sz="1800" b="1" kern="1200" dirty="0" smtClean="0">
                          <a:solidFill>
                            <a:schemeClr val="lt1"/>
                          </a:solidFill>
                          <a:latin typeface="+mn-lt"/>
                          <a:ea typeface="+mn-ea"/>
                          <a:cs typeface="+mn-cs"/>
                        </a:rPr>
                        <a:t>a physician on the staff of or designated by the admitting facility examines the declarant and states in writing  that the declarant (a) has a mental illness,  (b) is incapable of making an informed decision regarding admission, and  (c) is in need of treatment in a facility; (ii) the admitting facility is willing to take the declarant; and (iii) the declarant has executed an advance directive  authorizing the agent to consent to the admission over</a:t>
                      </a:r>
                      <a:r>
                        <a:rPr kumimoji="0" lang="en-US" sz="1800" b="1" kern="1200" baseline="0" dirty="0" smtClean="0">
                          <a:solidFill>
                            <a:schemeClr val="lt1"/>
                          </a:solidFill>
                          <a:latin typeface="+mn-lt"/>
                          <a:ea typeface="+mn-ea"/>
                          <a:cs typeface="+mn-cs"/>
                        </a:rPr>
                        <a:t> his objection. </a:t>
                      </a:r>
                      <a:endParaRPr lang="en-US" sz="4400" dirty="0" smtClean="0"/>
                    </a:p>
                    <a:p>
                      <a:pPr lvl="1" algn="l">
                        <a:buFont typeface="Arial" pitchFamily="34" charset="0"/>
                        <a:buChar char="•"/>
                      </a:pPr>
                      <a:endParaRPr lang="en-US" sz="2000" baseline="0" dirty="0" smtClean="0"/>
                    </a:p>
                    <a:p>
                      <a:pPr lvl="1" algn="r">
                        <a:buFont typeface="Arial" pitchFamily="34" charset="0"/>
                        <a:buNone/>
                      </a:pPr>
                      <a:r>
                        <a:rPr lang="en-US" sz="2000" dirty="0" smtClean="0"/>
                        <a:t>Virginia Code § 37.2-</a:t>
                      </a:r>
                      <a:r>
                        <a:rPr lang="en-US" sz="2000" baseline="0" dirty="0" smtClean="0"/>
                        <a:t> 805.1 (A)</a:t>
                      </a:r>
                    </a:p>
                  </a:txBody>
                  <a:tcPr>
                    <a:noFill/>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pPr algn="ctr"/>
                      <a:r>
                        <a:rPr lang="en-US" sz="4400" baseline="0" dirty="0" smtClean="0"/>
                        <a:t>Advance Directives and</a:t>
                      </a:r>
                    </a:p>
                    <a:p>
                      <a:pPr algn="ctr"/>
                      <a:r>
                        <a:rPr lang="en-US" sz="4400" baseline="0" dirty="0" smtClean="0"/>
                        <a:t>Civil Commitment Process</a:t>
                      </a:r>
                    </a:p>
                    <a:p>
                      <a:pPr algn="ctr"/>
                      <a:endParaRPr lang="en-US" sz="4400" baseline="0" dirty="0" smtClean="0"/>
                    </a:p>
                    <a:p>
                      <a:pPr lvl="1" algn="l">
                        <a:buFont typeface="Arial" pitchFamily="34" charset="0"/>
                        <a:buNone/>
                      </a:pPr>
                      <a:r>
                        <a:rPr lang="en-US" sz="2000" dirty="0" smtClean="0"/>
                        <a:t>     If any provision of a patient's advance directive conflicts with judicial civil</a:t>
                      </a:r>
                      <a:r>
                        <a:rPr lang="en-US" sz="2000" baseline="0" dirty="0" smtClean="0"/>
                        <a:t> commitment procedures (including </a:t>
                      </a:r>
                      <a:r>
                        <a:rPr lang="en-US" sz="2000" dirty="0" smtClean="0"/>
                        <a:t>temporary detention, involuntary </a:t>
                      </a:r>
                      <a:r>
                        <a:rPr lang="en-US" sz="2000" b="1" dirty="0" smtClean="0"/>
                        <a:t>admission</a:t>
                      </a:r>
                      <a:r>
                        <a:rPr lang="en-US" sz="2000" dirty="0" smtClean="0"/>
                        <a:t>, and mandatory outpatient treatment (§ 37.2-800 et seq.),</a:t>
                      </a:r>
                      <a:r>
                        <a:rPr lang="en-US" sz="2000" baseline="0" dirty="0" smtClean="0"/>
                        <a:t> </a:t>
                      </a:r>
                      <a:r>
                        <a:rPr lang="en-US" sz="2000" dirty="0" smtClean="0"/>
                        <a:t>the provisions of the patient's advance directive that create the conflict shall have no effect. </a:t>
                      </a:r>
                    </a:p>
                    <a:p>
                      <a:pPr lvl="1" algn="l">
                        <a:buFont typeface="Arial" pitchFamily="34" charset="0"/>
                        <a:buNone/>
                      </a:pPr>
                      <a:endParaRPr lang="en-US" sz="2000" dirty="0" smtClean="0"/>
                    </a:p>
                    <a:p>
                      <a:pPr lvl="1" algn="l">
                        <a:buFont typeface="Arial" pitchFamily="34" charset="0"/>
                        <a:buNone/>
                      </a:pPr>
                      <a:r>
                        <a:rPr lang="en-US" sz="2000" dirty="0" smtClean="0"/>
                        <a:t>However, a patient's advance directive shall otherwise be given full effect.</a:t>
                      </a:r>
                      <a:endParaRPr lang="en-US" sz="2000" baseline="0" dirty="0" smtClean="0"/>
                    </a:p>
                    <a:p>
                      <a:pPr lvl="1" algn="l">
                        <a:buFont typeface="Arial" pitchFamily="34" charset="0"/>
                        <a:buNone/>
                      </a:pPr>
                      <a:endParaRPr lang="en-US" sz="2000" baseline="0" dirty="0" smtClean="0"/>
                    </a:p>
                    <a:p>
                      <a:pPr lvl="1" algn="r">
                        <a:buFont typeface="Arial" pitchFamily="34" charset="0"/>
                        <a:buNone/>
                      </a:pPr>
                      <a:r>
                        <a:rPr lang="en-US" sz="2000" baseline="0" dirty="0" smtClean="0"/>
                        <a:t>Virginia Code § </a:t>
                      </a:r>
                      <a:r>
                        <a:rPr lang="en-US" sz="2000" dirty="0" smtClean="0"/>
                        <a:t>§ 54.1-2983.3</a:t>
                      </a:r>
                      <a:endParaRPr lang="en-US" sz="2000" baseline="0" dirty="0" smtClean="0"/>
                    </a:p>
                  </a:txBody>
                  <a:tcPr>
                    <a:noFill/>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pPr algn="ctr"/>
                      <a:r>
                        <a:rPr lang="en-US" sz="4400" baseline="0" dirty="0" smtClean="0"/>
                        <a:t>Advance Directives and</a:t>
                      </a:r>
                    </a:p>
                    <a:p>
                      <a:pPr algn="ctr"/>
                      <a:r>
                        <a:rPr lang="en-US" sz="4400" baseline="0" dirty="0" smtClean="0"/>
                        <a:t>Protested Psychiatric Medicine</a:t>
                      </a:r>
                    </a:p>
                    <a:p>
                      <a:pPr algn="ctr"/>
                      <a:endParaRPr lang="en-US" sz="4400" baseline="0" dirty="0" smtClean="0"/>
                    </a:p>
                    <a:p>
                      <a:pPr lvl="1" algn="l">
                        <a:buFont typeface="Arial" pitchFamily="34" charset="0"/>
                        <a:buNone/>
                      </a:pPr>
                      <a:r>
                        <a:rPr lang="en-US" sz="2000" baseline="0" dirty="0" smtClean="0"/>
                        <a:t>If a patient refuses antipsychotic medicine or ECT, it may “</a:t>
                      </a:r>
                      <a:r>
                        <a:rPr lang="en-US" sz="2000" dirty="0" smtClean="0"/>
                        <a:t>administered over the person's objection only if he is subject to an order of involuntary admission, including involuntary outpatient treatment.”  </a:t>
                      </a:r>
                    </a:p>
                    <a:p>
                      <a:pPr lvl="1" algn="l">
                        <a:buFont typeface="Arial" pitchFamily="34" charset="0"/>
                        <a:buNone/>
                      </a:pPr>
                      <a:endParaRPr lang="en-US" sz="2000" baseline="0" dirty="0" smtClean="0"/>
                    </a:p>
                    <a:p>
                      <a:pPr lvl="1" algn="l">
                        <a:buFont typeface="Arial" pitchFamily="34" charset="0"/>
                        <a:buNone/>
                      </a:pPr>
                      <a:r>
                        <a:rPr lang="en-US" sz="2000" baseline="0" dirty="0" smtClean="0"/>
                        <a:t>If an agent admits a protesting patient the Court may not compel antipsychotic medicine or ECT if the patient refuses it. </a:t>
                      </a:r>
                    </a:p>
                    <a:p>
                      <a:pPr lvl="1" algn="l">
                        <a:buFont typeface="Arial" pitchFamily="34" charset="0"/>
                        <a:buNone/>
                      </a:pPr>
                      <a:endParaRPr lang="en-US" sz="2000" baseline="0" dirty="0" smtClean="0"/>
                    </a:p>
                    <a:p>
                      <a:pPr lvl="1" algn="r">
                        <a:buFont typeface="Arial" pitchFamily="34" charset="0"/>
                        <a:buNone/>
                      </a:pPr>
                      <a:r>
                        <a:rPr lang="en-US" sz="2000" baseline="0" dirty="0" smtClean="0"/>
                        <a:t>Virginia Code § 37.2-1103 (3).</a:t>
                      </a:r>
                    </a:p>
                  </a:txBody>
                  <a:tcPr>
                    <a:noFill/>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6096000"/>
        </p:xfrm>
        <a:graphic>
          <a:graphicData uri="http://schemas.openxmlformats.org/drawingml/2006/table">
            <a:tbl>
              <a:tblPr firstRow="1" bandRow="1">
                <a:tableStyleId>{5C22544A-7EE6-4342-B048-85BDC9FD1C3A}</a:tableStyleId>
              </a:tblPr>
              <a:tblGrid>
                <a:gridCol w="7848600"/>
              </a:tblGrid>
              <a:tr h="5486400">
                <a:tc>
                  <a:txBody>
                    <a:bodyPr/>
                    <a:lstStyle/>
                    <a:p>
                      <a:pPr algn="ctr" rtl="0"/>
                      <a:r>
                        <a:rPr lang="en-US" sz="4400" b="1" kern="1200" baseline="0" dirty="0" smtClean="0">
                          <a:solidFill>
                            <a:srgbClr val="FFFFFF"/>
                          </a:solidFill>
                          <a:latin typeface="+mn-lt"/>
                        </a:rPr>
                        <a:t>Implied Agents: </a:t>
                      </a:r>
                    </a:p>
                    <a:p>
                      <a:pPr algn="ctr" rtl="0"/>
                      <a:r>
                        <a:rPr lang="en-US" sz="4400" b="1" kern="1200" baseline="0" dirty="0" smtClean="0">
                          <a:solidFill>
                            <a:srgbClr val="FFFFFF"/>
                          </a:solidFill>
                          <a:latin typeface="+mn-lt"/>
                        </a:rPr>
                        <a:t>Guardians and Family Members</a:t>
                      </a:r>
                    </a:p>
                    <a:p>
                      <a:endParaRPr lang="en-US" dirty="0" smtClean="0"/>
                    </a:p>
                    <a:p>
                      <a:r>
                        <a:rPr lang="en-US" dirty="0" smtClean="0"/>
                        <a:t>Without an</a:t>
                      </a:r>
                      <a:r>
                        <a:rPr lang="en-US" baseline="0" dirty="0" smtClean="0"/>
                        <a:t> advance directive, health care decisions for an incapacitated person may be made by family members in this order:</a:t>
                      </a:r>
                    </a:p>
                    <a:p>
                      <a:endParaRPr lang="en-US" baseline="0" dirty="0" smtClean="0"/>
                    </a:p>
                    <a:p>
                      <a:pPr lvl="1"/>
                      <a:r>
                        <a:rPr lang="en-US" dirty="0" smtClean="0"/>
                        <a:t>1.   A guardian for the patient, if appointed. </a:t>
                      </a:r>
                    </a:p>
                    <a:p>
                      <a:pPr lvl="1"/>
                      <a:r>
                        <a:rPr lang="en-US" dirty="0" smtClean="0"/>
                        <a:t>2.   The patient's spouse except where a divorce action has been filed and the divorce is not final; or </a:t>
                      </a:r>
                    </a:p>
                    <a:p>
                      <a:pPr lvl="1"/>
                      <a:r>
                        <a:rPr lang="en-US" dirty="0" smtClean="0"/>
                        <a:t>3.   An adult child of the patient; or </a:t>
                      </a:r>
                    </a:p>
                    <a:p>
                      <a:pPr lvl="1"/>
                      <a:r>
                        <a:rPr lang="en-US" dirty="0" smtClean="0"/>
                        <a:t>4.   A parent of the patient; or </a:t>
                      </a:r>
                    </a:p>
                    <a:p>
                      <a:pPr lvl="1"/>
                      <a:r>
                        <a:rPr lang="en-US" dirty="0" smtClean="0"/>
                        <a:t>5.   An adult brother or sister of the patient; or </a:t>
                      </a:r>
                    </a:p>
                    <a:p>
                      <a:pPr lvl="1"/>
                      <a:r>
                        <a:rPr lang="en-US" dirty="0" smtClean="0"/>
                        <a:t>6.   Any other relative of the patient in the descending order of blood relationship</a:t>
                      </a:r>
                    </a:p>
                    <a:p>
                      <a:pPr algn="l" rtl="0"/>
                      <a:endParaRPr lang="en-US" sz="1800" b="1" kern="1200" baseline="0" dirty="0" smtClean="0">
                        <a:solidFill>
                          <a:srgbClr val="FFFFFF"/>
                        </a:solidFill>
                        <a:latin typeface="+mn-lt"/>
                      </a:endParaRPr>
                    </a:p>
                    <a:p>
                      <a:pPr algn="l" rtl="0"/>
                      <a:endParaRPr lang="en-US" sz="1800" b="1" kern="1200" baseline="0" dirty="0" smtClean="0">
                        <a:solidFill>
                          <a:srgbClr val="FFFFFF"/>
                        </a:solidFill>
                        <a:latin typeface="+mn-lt"/>
                      </a:endParaRPr>
                    </a:p>
                    <a:p>
                      <a:pPr algn="l" rtl="0"/>
                      <a:endParaRPr lang="en-US" sz="1800" b="1" kern="1200" baseline="0" dirty="0" smtClean="0">
                        <a:solidFill>
                          <a:srgbClr val="FFFFFF"/>
                        </a:solidFill>
                        <a:latin typeface="+mn-lt"/>
                      </a:endParaRPr>
                    </a:p>
                    <a:p>
                      <a:pPr algn="r" rtl="0"/>
                      <a:r>
                        <a:rPr lang="en-US" sz="1800" b="1" kern="1200" baseline="0" dirty="0" smtClean="0">
                          <a:solidFill>
                            <a:srgbClr val="FFFFFF"/>
                          </a:solidFill>
                          <a:latin typeface="+mn-lt"/>
                        </a:rPr>
                        <a:t> Virginia Code § 54.1-2986</a:t>
                      </a:r>
                    </a:p>
                    <a:p>
                      <a:endParaRPr lang="en-US" dirty="0"/>
                    </a:p>
                  </a:txBody>
                  <a:tcPr>
                    <a:noFill/>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547360"/>
        </p:xfrm>
        <a:graphic>
          <a:graphicData uri="http://schemas.openxmlformats.org/drawingml/2006/table">
            <a:tbl>
              <a:tblPr firstRow="1" bandRow="1">
                <a:tableStyleId>{5C22544A-7EE6-4342-B048-85BDC9FD1C3A}</a:tableStyleId>
              </a:tblPr>
              <a:tblGrid>
                <a:gridCol w="7848600"/>
              </a:tblGrid>
              <a:tr h="5486400">
                <a:tc>
                  <a:txBody>
                    <a:bodyPr/>
                    <a:lstStyle/>
                    <a:p>
                      <a:pPr algn="ctr" rtl="0"/>
                      <a:r>
                        <a:rPr lang="en-US" sz="4400" b="1" kern="1200" baseline="0" dirty="0" smtClean="0">
                          <a:solidFill>
                            <a:srgbClr val="FFFFFF"/>
                          </a:solidFill>
                          <a:latin typeface="+mn-lt"/>
                        </a:rPr>
                        <a:t>Implied Agents: </a:t>
                      </a:r>
                    </a:p>
                    <a:p>
                      <a:pPr algn="ctr" rtl="0"/>
                      <a:r>
                        <a:rPr lang="en-US" sz="4400" b="1" kern="1200" baseline="0" dirty="0" smtClean="0">
                          <a:solidFill>
                            <a:srgbClr val="FFFFFF"/>
                          </a:solidFill>
                          <a:latin typeface="+mn-lt"/>
                        </a:rPr>
                        <a:t>Special Care Agents</a:t>
                      </a:r>
                    </a:p>
                    <a:p>
                      <a:endParaRPr lang="en-US" dirty="0" smtClean="0"/>
                    </a:p>
                    <a:p>
                      <a:r>
                        <a:rPr lang="en-US" baseline="0" dirty="0" smtClean="0"/>
                        <a:t>     Other than </a:t>
                      </a:r>
                      <a:r>
                        <a:rPr lang="en-US" dirty="0" smtClean="0"/>
                        <a:t>a director, employee, or agent of a health care provider currently involved in the care of the patient, any adult</a:t>
                      </a:r>
                      <a:r>
                        <a:rPr lang="en-US" baseline="0" dirty="0" smtClean="0"/>
                        <a:t> who has </a:t>
                      </a:r>
                      <a:r>
                        <a:rPr kumimoji="0" lang="en-US" sz="1800" b="1" kern="1200" dirty="0" smtClean="0">
                          <a:solidFill>
                            <a:schemeClr val="lt1"/>
                          </a:solidFill>
                          <a:latin typeface="+mn-lt"/>
                          <a:ea typeface="+mn-ea"/>
                          <a:cs typeface="+mn-cs"/>
                        </a:rPr>
                        <a:t>exhibited special care and concern for the patient and is familiar with the patient's religious beliefs and basic values and any preferences previously expressed by the patient regarding health care.</a:t>
                      </a:r>
                    </a:p>
                    <a:p>
                      <a:endParaRPr kumimoji="0" lang="en-US" sz="1800" b="1" kern="1200" baseline="0" dirty="0" smtClean="0">
                        <a:solidFill>
                          <a:schemeClr val="lt1"/>
                        </a:solidFill>
                        <a:latin typeface="+mn-lt"/>
                        <a:ea typeface="+mn-ea"/>
                        <a:cs typeface="+mn-cs"/>
                      </a:endParaRPr>
                    </a:p>
                    <a:p>
                      <a:r>
                        <a:rPr lang="en-US" baseline="0" dirty="0" smtClean="0"/>
                        <a:t>    The determination of such adult’s eligibility to make the decision is made by a health care consulting committee if one exists, but if not, then by two </a:t>
                      </a:r>
                      <a:r>
                        <a:rPr kumimoji="0" lang="en-US" sz="1800" b="1" kern="1200" dirty="0" smtClean="0">
                          <a:solidFill>
                            <a:schemeClr val="lt1"/>
                          </a:solidFill>
                          <a:latin typeface="+mn-lt"/>
                          <a:ea typeface="+mn-ea"/>
                          <a:cs typeface="+mn-cs"/>
                        </a:rPr>
                        <a:t>physicians not currently involved in the patient’s care,</a:t>
                      </a:r>
                      <a:r>
                        <a:rPr kumimoji="0" lang="en-US" sz="1800" b="1" kern="1200" baseline="0" dirty="0" smtClean="0">
                          <a:solidFill>
                            <a:schemeClr val="lt1"/>
                          </a:solidFill>
                          <a:latin typeface="+mn-lt"/>
                          <a:ea typeface="+mn-ea"/>
                          <a:cs typeface="+mn-cs"/>
                        </a:rPr>
                        <a:t> </a:t>
                      </a:r>
                      <a:r>
                        <a:rPr kumimoji="0" lang="en-US" sz="1800" b="1" kern="1200" dirty="0" smtClean="0">
                          <a:solidFill>
                            <a:schemeClr val="lt1"/>
                          </a:solidFill>
                          <a:latin typeface="+mn-lt"/>
                          <a:ea typeface="+mn-ea"/>
                          <a:cs typeface="+mn-cs"/>
                        </a:rPr>
                        <a:t>not employed by the facility where the patient is receiving health care, and not practicing</a:t>
                      </a:r>
                      <a:r>
                        <a:rPr kumimoji="0" lang="en-US" sz="1800" b="1" kern="1200" baseline="0" dirty="0" smtClean="0">
                          <a:solidFill>
                            <a:schemeClr val="lt1"/>
                          </a:solidFill>
                          <a:latin typeface="+mn-lt"/>
                          <a:ea typeface="+mn-ea"/>
                          <a:cs typeface="+mn-cs"/>
                        </a:rPr>
                        <a:t> </a:t>
                      </a:r>
                      <a:r>
                        <a:rPr kumimoji="0" lang="en-US" sz="1800" b="1" kern="1200" dirty="0" smtClean="0">
                          <a:solidFill>
                            <a:schemeClr val="lt1"/>
                          </a:solidFill>
                          <a:latin typeface="+mn-lt"/>
                          <a:ea typeface="+mn-ea"/>
                          <a:cs typeface="+mn-cs"/>
                        </a:rPr>
                        <a:t>medicine in the same entity as the attending physician.</a:t>
                      </a:r>
                    </a:p>
                    <a:p>
                      <a:endParaRPr lang="en-US" sz="1800" b="1" kern="1200" baseline="0" dirty="0" smtClean="0">
                        <a:solidFill>
                          <a:srgbClr val="FFFFFF"/>
                        </a:solidFill>
                        <a:latin typeface="+mn-lt"/>
                      </a:endParaRPr>
                    </a:p>
                    <a:p>
                      <a:pPr algn="r" rtl="0"/>
                      <a:r>
                        <a:rPr lang="en-US" sz="1800" b="1" kern="1200" baseline="0" dirty="0" smtClean="0">
                          <a:solidFill>
                            <a:srgbClr val="FFFFFF"/>
                          </a:solidFill>
                          <a:latin typeface="+mn-lt"/>
                        </a:rPr>
                        <a:t> Virginia Code § 54.1-2986</a:t>
                      </a:r>
                    </a:p>
                    <a:p>
                      <a:endParaRPr lang="en-US" dirty="0"/>
                    </a:p>
                  </a:txBody>
                  <a:tcP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pPr algn="ctr"/>
                      <a:endParaRPr lang="en-US" sz="1800" dirty="0" smtClean="0"/>
                    </a:p>
                    <a:p>
                      <a:pPr algn="ctr"/>
                      <a:r>
                        <a:rPr kumimoji="0" lang="en-US" sz="4400" b="1" kern="1200" dirty="0" smtClean="0">
                          <a:solidFill>
                            <a:schemeClr val="lt1"/>
                          </a:solidFill>
                          <a:latin typeface="+mn-lt"/>
                          <a:ea typeface="+mn-ea"/>
                          <a:cs typeface="+mn-cs"/>
                        </a:rPr>
                        <a:t>Surrogate Definition</a:t>
                      </a:r>
                    </a:p>
                    <a:p>
                      <a:endParaRPr lang="en-US" sz="1800" b="1" i="1" dirty="0" smtClean="0"/>
                    </a:p>
                    <a:p>
                      <a:r>
                        <a:rPr lang="en-US" sz="1800" b="1" i="1" dirty="0" smtClean="0"/>
                        <a:t>to put in the place of another: </a:t>
                      </a:r>
                    </a:p>
                    <a:p>
                      <a:endParaRPr lang="en-US" sz="1800" b="1" i="1" dirty="0" smtClean="0"/>
                    </a:p>
                    <a:p>
                      <a:r>
                        <a:rPr lang="en-US" sz="1800" b="1" i="1" dirty="0" smtClean="0"/>
                        <a:t>a : to appoint as successor, deputy, or substitute for oneself </a:t>
                      </a:r>
                    </a:p>
                    <a:p>
                      <a:endParaRPr lang="en-US" sz="1800" b="1" i="1" dirty="0" smtClean="0"/>
                    </a:p>
                    <a:p>
                      <a:r>
                        <a:rPr lang="en-US" sz="1800" b="1" i="1" dirty="0" smtClean="0"/>
                        <a:t>b:  substitute.</a:t>
                      </a:r>
                    </a:p>
                    <a:p>
                      <a:endParaRPr lang="en-US" sz="1800" b="1" i="1" dirty="0" smtClean="0"/>
                    </a:p>
                    <a:p>
                      <a:r>
                        <a:rPr lang="en-US" sz="1800" i="1" dirty="0" smtClean="0"/>
                        <a:t>From </a:t>
                      </a:r>
                      <a:r>
                        <a:rPr lang="en-US" sz="1800" dirty="0" smtClean="0"/>
                        <a:t>Latin </a:t>
                      </a:r>
                      <a:r>
                        <a:rPr lang="en-US" sz="1800" i="1" dirty="0" smtClean="0"/>
                        <a:t>surrogatus,</a:t>
                      </a:r>
                      <a:r>
                        <a:rPr lang="en-US" sz="1800" dirty="0" smtClean="0"/>
                        <a:t> past participle of </a:t>
                      </a:r>
                      <a:r>
                        <a:rPr lang="en-US" sz="1800" i="1" dirty="0" smtClean="0"/>
                        <a:t>surrogare</a:t>
                      </a:r>
                      <a:r>
                        <a:rPr lang="en-US" sz="1800" dirty="0" smtClean="0"/>
                        <a:t> to choose in place of another, substitute, from </a:t>
                      </a:r>
                      <a:r>
                        <a:rPr lang="en-US" sz="1800" i="1" dirty="0" smtClean="0"/>
                        <a:t>sub-</a:t>
                      </a:r>
                      <a:r>
                        <a:rPr lang="en-US" sz="1800" dirty="0" smtClean="0"/>
                        <a:t> + </a:t>
                      </a:r>
                      <a:r>
                        <a:rPr lang="en-US" sz="1800" i="1" dirty="0" smtClean="0"/>
                        <a:t>rogare</a:t>
                      </a:r>
                      <a:r>
                        <a:rPr lang="en-US" sz="1800" dirty="0" smtClean="0"/>
                        <a:t> to ask </a:t>
                      </a:r>
                    </a:p>
                    <a:p>
                      <a:endParaRPr lang="en-US" sz="1800" dirty="0" smtClean="0"/>
                    </a:p>
                    <a:p>
                      <a:pPr marL="0" marR="0" indent="0" algn="r" defTabSz="914400" rtl="0" eaLnBrk="1" fontAlgn="auto" latinLnBrk="0" hangingPunct="1">
                        <a:lnSpc>
                          <a:spcPct val="100000"/>
                        </a:lnSpc>
                        <a:spcBef>
                          <a:spcPts val="0"/>
                        </a:spcBef>
                        <a:spcAft>
                          <a:spcPts val="0"/>
                        </a:spcAft>
                        <a:buClrTx/>
                        <a:buSzTx/>
                        <a:buFontTx/>
                        <a:buNone/>
                        <a:tabLst/>
                        <a:defRPr/>
                      </a:pPr>
                      <a:r>
                        <a:rPr lang="en-US" sz="1800" i="1" dirty="0" smtClean="0"/>
                        <a:t>Merriam-Webster Dictionary</a:t>
                      </a:r>
                      <a:r>
                        <a:rPr lang="en-US" sz="4400" i="1" dirty="0" smtClean="0"/>
                        <a:t> </a:t>
                      </a:r>
                      <a:endParaRPr lang="en-US" sz="4400" b="1" i="1" dirty="0" smtClean="0"/>
                    </a:p>
                    <a:p>
                      <a:pPr algn="r"/>
                      <a:endParaRPr lang="en-US" sz="1800" dirty="0" smtClean="0"/>
                    </a:p>
                    <a:p>
                      <a:pPr algn="l"/>
                      <a:endParaRPr lang="en-US" dirty="0"/>
                    </a:p>
                  </a:txBody>
                  <a:tcPr>
                    <a:noFill/>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pPr algn="ctr" rtl="0"/>
                      <a:r>
                        <a:rPr lang="en-US" sz="4400" b="1" kern="1200" baseline="0" dirty="0" smtClean="0">
                          <a:solidFill>
                            <a:srgbClr val="FFFFFF"/>
                          </a:solidFill>
                          <a:latin typeface="+mn-lt"/>
                        </a:rPr>
                        <a:t>Implied Agents: </a:t>
                      </a:r>
                    </a:p>
                    <a:p>
                      <a:pPr algn="ctr" rtl="0"/>
                      <a:r>
                        <a:rPr lang="en-US" sz="4400" b="1" kern="1200" baseline="0" dirty="0" smtClean="0">
                          <a:solidFill>
                            <a:srgbClr val="FFFFFF"/>
                          </a:solidFill>
                          <a:latin typeface="+mn-lt"/>
                        </a:rPr>
                        <a:t>Limitation Special Care Agents</a:t>
                      </a:r>
                    </a:p>
                    <a:p>
                      <a:endParaRPr lang="en-US" dirty="0" smtClean="0"/>
                    </a:p>
                    <a:p>
                      <a:r>
                        <a:rPr kumimoji="0" lang="en-US" sz="1800" b="1" kern="1200" dirty="0" smtClean="0">
                          <a:solidFill>
                            <a:schemeClr val="lt1"/>
                          </a:solidFill>
                          <a:latin typeface="+mn-lt"/>
                          <a:ea typeface="+mn-ea"/>
                          <a:cs typeface="+mn-cs"/>
                        </a:rPr>
                        <a:t>     A special care agent may not consent to </a:t>
                      </a:r>
                      <a:r>
                        <a:rPr lang="en-US" dirty="0" smtClean="0"/>
                        <a:t>withholding or withdrawing of a life-prolonging procedure. </a:t>
                      </a:r>
                      <a:endParaRPr kumimoji="0" lang="en-US" sz="1800" b="1" kern="1200" dirty="0" smtClean="0">
                        <a:solidFill>
                          <a:schemeClr val="lt1"/>
                        </a:solidFill>
                        <a:latin typeface="+mn-lt"/>
                        <a:ea typeface="+mn-ea"/>
                        <a:cs typeface="+mn-cs"/>
                      </a:endParaRPr>
                    </a:p>
                    <a:p>
                      <a:pPr algn="r" rtl="0"/>
                      <a:endParaRPr lang="en-US" sz="1800" b="1" kern="1200" baseline="0" dirty="0" smtClean="0">
                        <a:solidFill>
                          <a:srgbClr val="FFFFFF"/>
                        </a:solidFill>
                        <a:latin typeface="+mn-lt"/>
                      </a:endParaRPr>
                    </a:p>
                    <a:p>
                      <a:pPr algn="r" rtl="0"/>
                      <a:r>
                        <a:rPr lang="en-US" sz="1800" b="1" kern="1200" baseline="0" dirty="0" smtClean="0">
                          <a:solidFill>
                            <a:srgbClr val="FFFFFF"/>
                          </a:solidFill>
                          <a:latin typeface="+mn-lt"/>
                        </a:rPr>
                        <a:t> Virginia Code § 54.1-2986</a:t>
                      </a:r>
                    </a:p>
                    <a:p>
                      <a:endParaRPr lang="en-US" dirty="0"/>
                    </a:p>
                  </a:txBody>
                  <a:tcPr>
                    <a:noFill/>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pPr algn="ctr"/>
                      <a:endParaRPr lang="en-US" sz="4400" dirty="0" smtClean="0"/>
                    </a:p>
                    <a:p>
                      <a:pPr algn="ctr"/>
                      <a:endParaRPr lang="en-US" sz="4400" dirty="0" smtClean="0"/>
                    </a:p>
                    <a:p>
                      <a:pPr algn="ctr"/>
                      <a:endParaRPr lang="en-US" sz="4400" dirty="0" smtClean="0"/>
                    </a:p>
                    <a:p>
                      <a:pPr algn="ctr"/>
                      <a:r>
                        <a:rPr lang="en-US" sz="4400" dirty="0" smtClean="0"/>
                        <a:t>Judicial </a:t>
                      </a:r>
                      <a:r>
                        <a:rPr lang="en-US" sz="4400" dirty="0" smtClean="0"/>
                        <a:t>Consent</a:t>
                      </a:r>
                      <a:r>
                        <a:rPr lang="en-US" sz="4400" baseline="0" dirty="0" smtClean="0"/>
                        <a:t> for </a:t>
                      </a:r>
                      <a:r>
                        <a:rPr lang="en-US" sz="4400" dirty="0" smtClean="0"/>
                        <a:t>Mental Health and Medical Treatment</a:t>
                      </a:r>
                      <a:br>
                        <a:rPr lang="en-US" sz="4400" dirty="0" smtClean="0"/>
                      </a:br>
                      <a:endParaRPr lang="en-US" sz="4400" dirty="0" smtClean="0"/>
                    </a:p>
                  </a:txBody>
                  <a:tcPr>
                    <a:noFill/>
                  </a:tcPr>
                </a:tc>
              </a:tr>
            </a:tbl>
          </a:graphicData>
        </a:graphic>
      </p:graphicFrame>
    </p:spTree>
  </p:cSld>
  <p:clrMapOvr>
    <a:masterClrMapping/>
  </p:clrMapOvr>
  <p:transition>
    <p:dissolv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pPr algn="ctr"/>
                      <a:r>
                        <a:rPr lang="en-US" sz="4400" dirty="0" smtClean="0"/>
                        <a:t>Judicial Civil Commitment and </a:t>
                      </a:r>
                    </a:p>
                    <a:p>
                      <a:pPr algn="ctr"/>
                      <a:r>
                        <a:rPr lang="en-US" sz="4400" dirty="0" smtClean="0"/>
                        <a:t>Medical Treatment</a:t>
                      </a:r>
                      <a:br>
                        <a:rPr lang="en-US" sz="4400" dirty="0" smtClean="0"/>
                      </a:br>
                      <a:endParaRPr lang="en-US" sz="4400" dirty="0" smtClean="0"/>
                    </a:p>
                    <a:p>
                      <a:pPr algn="ctr"/>
                      <a:r>
                        <a:rPr lang="en-US" sz="4400" dirty="0" smtClean="0">
                          <a:hlinkClick r:id="rId2"/>
                        </a:rPr>
                        <a:t>Forms</a:t>
                      </a:r>
                      <a:endParaRPr lang="en-US" sz="4400" dirty="0"/>
                    </a:p>
                  </a:txBody>
                  <a:tcPr>
                    <a:noFill/>
                  </a:tcPr>
                </a:tc>
              </a:tr>
            </a:tbl>
          </a:graphicData>
        </a:graphic>
      </p:graphicFrame>
    </p:spTree>
  </p:cSld>
  <p:clrMapOvr>
    <a:masterClrMapping/>
  </p:clrMapOvr>
  <p:transition>
    <p:wip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pPr algn="ctr"/>
                      <a:r>
                        <a:rPr lang="en-US" sz="4400" dirty="0" smtClean="0"/>
                        <a:t>Judicial Civil Commitment </a:t>
                      </a:r>
                      <a:br>
                        <a:rPr lang="en-US" sz="4400" dirty="0" smtClean="0"/>
                      </a:br>
                      <a:endParaRPr lang="en-US" sz="4400" dirty="0" smtClean="0"/>
                    </a:p>
                    <a:p>
                      <a:pPr algn="ctr"/>
                      <a:r>
                        <a:rPr kumimoji="0" lang="en-US" sz="4400" b="1" u="sng" kern="1200" dirty="0" smtClean="0">
                          <a:solidFill>
                            <a:schemeClr val="lt1"/>
                          </a:solidFill>
                          <a:latin typeface="+mn-lt"/>
                          <a:ea typeface="+mn-ea"/>
                          <a:cs typeface="+mn-cs"/>
                          <a:hlinkClick r:id="rId2"/>
                        </a:rPr>
                        <a:t>Civil Mental Health Law: A General Practitioner’s Practical Guide to Civil Commitment Rules in Virginia (2012)</a:t>
                      </a:r>
                      <a:endParaRPr kumimoji="0" lang="en-US" sz="4400" b="1" kern="1200" dirty="0" smtClean="0">
                        <a:solidFill>
                          <a:schemeClr val="lt1"/>
                        </a:solidFill>
                        <a:latin typeface="+mn-lt"/>
                        <a:ea typeface="+mn-ea"/>
                        <a:cs typeface="+mn-cs"/>
                      </a:endParaRPr>
                    </a:p>
                    <a:p>
                      <a:pPr algn="ctr"/>
                      <a:endParaRPr lang="en-US" sz="4400" dirty="0"/>
                    </a:p>
                  </a:txBody>
                  <a:tcPr>
                    <a:noFill/>
                  </a:tcPr>
                </a:tc>
              </a:tr>
            </a:tbl>
          </a:graphicData>
        </a:graphic>
      </p:graphicFrame>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pPr algn="ctr"/>
                      <a:r>
                        <a:rPr lang="en-US" sz="4400" dirty="0" smtClean="0"/>
                        <a:t>Emergency Judicial </a:t>
                      </a:r>
                    </a:p>
                    <a:p>
                      <a:pPr algn="ctr"/>
                      <a:r>
                        <a:rPr lang="en-US" sz="4400" dirty="0" smtClean="0"/>
                        <a:t>Medical Consent</a:t>
                      </a:r>
                      <a:br>
                        <a:rPr lang="en-US" sz="4400" dirty="0" smtClean="0"/>
                      </a:br>
                      <a:endParaRPr lang="en-US" sz="4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4400" b="1" kern="1200" dirty="0" smtClean="0">
                          <a:solidFill>
                            <a:schemeClr val="lt1"/>
                          </a:solidFill>
                          <a:latin typeface="+mn-lt"/>
                          <a:ea typeface="+mn-ea"/>
                          <a:cs typeface="+mn-cs"/>
                          <a:hlinkClick r:id="rId2"/>
                        </a:rPr>
                        <a:t>Doctors: Emergency Consent ONLY</a:t>
                      </a:r>
                      <a:endParaRPr kumimoji="0" lang="en-US" sz="44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44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4400" b="1" kern="1200" dirty="0" smtClean="0">
                          <a:solidFill>
                            <a:schemeClr val="lt1"/>
                          </a:solidFill>
                          <a:latin typeface="+mn-lt"/>
                          <a:ea typeface="+mn-ea"/>
                          <a:cs typeface="+mn-cs"/>
                        </a:rPr>
                        <a:t>(Forms for Richmond)</a:t>
                      </a:r>
                      <a:endParaRPr lang="en-US" sz="4400" dirty="0" smtClean="0"/>
                    </a:p>
                    <a:p>
                      <a:pPr algn="ctr"/>
                      <a:endParaRPr lang="en-US" sz="4400" dirty="0"/>
                    </a:p>
                  </a:txBody>
                  <a:tcP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Common Property </a:t>
                      </a:r>
                    </a:p>
                    <a:p>
                      <a:pPr algn="ctr"/>
                      <a:r>
                        <a:rPr lang="en-US" sz="4400" baseline="0" dirty="0" smtClean="0"/>
                        <a:t>&amp; Income Management Surrogates</a:t>
                      </a:r>
                    </a:p>
                    <a:p>
                      <a:pPr lvl="1" algn="l">
                        <a:lnSpc>
                          <a:spcPct val="150000"/>
                        </a:lnSpc>
                        <a:buFont typeface="Arial" pitchFamily="34" charset="0"/>
                        <a:buChar char="•"/>
                      </a:pPr>
                      <a:r>
                        <a:rPr lang="en-US" sz="1800" baseline="0" dirty="0" smtClean="0"/>
                        <a:t>  Agents under powers of attorney  (Virginia Code, Title § 64.2)</a:t>
                      </a:r>
                    </a:p>
                    <a:p>
                      <a:pPr lvl="1" algn="l">
                        <a:lnSpc>
                          <a:spcPct val="150000"/>
                        </a:lnSpc>
                        <a:buFont typeface="Arial" pitchFamily="34" charset="0"/>
                        <a:buChar char="•"/>
                      </a:pPr>
                      <a:r>
                        <a:rPr lang="en-US" sz="1800" baseline="0" dirty="0" smtClean="0"/>
                        <a:t>  Conservators under court orders  (Virginia Code, Title § 64.2) </a:t>
                      </a:r>
                    </a:p>
                    <a:p>
                      <a:pPr lvl="1" algn="l">
                        <a:lnSpc>
                          <a:spcPct val="150000"/>
                        </a:lnSpc>
                        <a:buFont typeface="Arial" pitchFamily="34" charset="0"/>
                        <a:buChar char="•"/>
                      </a:pPr>
                      <a:r>
                        <a:rPr lang="en-US" sz="1800" baseline="0" dirty="0" smtClean="0"/>
                        <a:t>  Representative payees for federal benefits (SSI, SSDI, V.A., etc.)</a:t>
                      </a:r>
                    </a:p>
                    <a:p>
                      <a:pPr lvl="2" algn="l">
                        <a:lnSpc>
                          <a:spcPct val="150000"/>
                        </a:lnSpc>
                        <a:buFont typeface="Arial" pitchFamily="34" charset="0"/>
                        <a:buChar char="•"/>
                      </a:pPr>
                      <a:r>
                        <a:rPr lang="en-US" sz="1800" baseline="0" dirty="0" smtClean="0"/>
                        <a:t>  20 CFR 404.2001  (SSDI)</a:t>
                      </a:r>
                    </a:p>
                    <a:p>
                      <a:pPr lvl="2" algn="l">
                        <a:lnSpc>
                          <a:spcPct val="150000"/>
                        </a:lnSpc>
                        <a:buFont typeface="Arial" pitchFamily="34" charset="0"/>
                        <a:buChar char="•"/>
                      </a:pPr>
                      <a:r>
                        <a:rPr lang="en-US" sz="1800" baseline="0" dirty="0" smtClean="0"/>
                        <a:t>  20 CFR 416.601 (SSI)</a:t>
                      </a:r>
                    </a:p>
                    <a:p>
                      <a:pPr lvl="1" algn="l">
                        <a:lnSpc>
                          <a:spcPct val="150000"/>
                        </a:lnSpc>
                        <a:buFont typeface="Arial" pitchFamily="34" charset="0"/>
                        <a:buChar char="•"/>
                      </a:pPr>
                      <a:r>
                        <a:rPr lang="en-US" sz="1800" baseline="0" dirty="0" smtClean="0"/>
                        <a:t>  Trustees (Virginia Code, Title § 64.2) </a:t>
                      </a:r>
                    </a:p>
                    <a:p>
                      <a:pPr lvl="2" algn="l">
                        <a:buFont typeface="Arial" pitchFamily="34" charset="0"/>
                        <a:buChar char="•"/>
                      </a:pPr>
                      <a:endParaRPr lang="en-US" sz="1800" baseline="0" dirty="0"/>
                    </a:p>
                  </a:txBody>
                  <a:tcP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48640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endParaRPr lang="en-US" sz="4400" baseline="0" dirty="0" smtClean="0"/>
                    </a:p>
                    <a:p>
                      <a:pPr algn="ctr"/>
                      <a:endParaRPr lang="en-US" sz="4400" baseline="0" dirty="0" smtClean="0"/>
                    </a:p>
                    <a:p>
                      <a:pPr algn="ctr"/>
                      <a:r>
                        <a:rPr lang="en-US" sz="4400" baseline="0" dirty="0" smtClean="0"/>
                        <a:t>Surrogates for Property </a:t>
                      </a:r>
                    </a:p>
                    <a:p>
                      <a:pPr algn="ctr"/>
                      <a:r>
                        <a:rPr lang="en-US" sz="4400" baseline="0" dirty="0" smtClean="0"/>
                        <a:t>&amp; Income Management</a:t>
                      </a:r>
                    </a:p>
                  </a:txBody>
                  <a:tcPr>
                    <a:noFill/>
                  </a:tcPr>
                </a:tc>
              </a:tr>
            </a:tbl>
          </a:graphicData>
        </a:graphic>
      </p:graphicFrame>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8600"/>
            <a:ext cx="5410200" cy="1295400"/>
          </a:xfrm>
        </p:spPr>
        <p:txBody>
          <a:bodyPr>
            <a:noAutofit/>
          </a:bodyPr>
          <a:lstStyle/>
          <a:p>
            <a:endParaRPr lang="en-US" dirty="0" smtClean="0"/>
          </a:p>
          <a:p>
            <a:pPr algn="ctr"/>
            <a:endParaRPr lang="en-US" sz="2200" b="1" dirty="0" smtClean="0"/>
          </a:p>
          <a:p>
            <a:pPr algn="ctr"/>
            <a:endParaRPr lang="en-US" sz="2200" b="1" dirty="0" smtClean="0"/>
          </a:p>
          <a:p>
            <a:pPr algn="ctr"/>
            <a:endParaRPr lang="en-US" sz="2200" b="1" dirty="0" smtClean="0"/>
          </a:p>
          <a:p>
            <a:pPr algn="ctr"/>
            <a:r>
              <a:rPr lang="en-US" sz="2200" b="1" dirty="0" smtClean="0"/>
              <a:t>Legal Tools and Procedures To Strengthen </a:t>
            </a:r>
          </a:p>
          <a:p>
            <a:pPr algn="ctr"/>
            <a:r>
              <a:rPr lang="en-US" sz="2200" b="1" dirty="0" smtClean="0"/>
              <a:t>Mental Health Services</a:t>
            </a:r>
          </a:p>
          <a:p>
            <a:endParaRPr lang="en-US" dirty="0" smtClean="0"/>
          </a:p>
          <a:p>
            <a:endParaRPr lang="en-US" dirty="0" smtClean="0"/>
          </a:p>
        </p:txBody>
      </p:sp>
      <p:graphicFrame>
        <p:nvGraphicFramePr>
          <p:cNvPr id="5" name="Table 4"/>
          <p:cNvGraphicFramePr>
            <a:graphicFrameLocks noGrp="1"/>
          </p:cNvGraphicFramePr>
          <p:nvPr/>
        </p:nvGraphicFramePr>
        <p:xfrm>
          <a:off x="762000" y="990600"/>
          <a:ext cx="7848600" cy="5547360"/>
        </p:xfrm>
        <a:graphic>
          <a:graphicData uri="http://schemas.openxmlformats.org/drawingml/2006/table">
            <a:tbl>
              <a:tblPr firstRow="1" bandRow="1">
                <a:tableStyleId>{5C22544A-7EE6-4342-B048-85BDC9FD1C3A}</a:tableStyleId>
              </a:tblPr>
              <a:tblGrid>
                <a:gridCol w="7848600"/>
              </a:tblGrid>
              <a:tr h="5486400">
                <a:tc>
                  <a:txBody>
                    <a:bodyPr/>
                    <a:lstStyle/>
                    <a:p>
                      <a:endParaRPr lang="en-US" sz="1800" dirty="0" smtClean="0"/>
                    </a:p>
                    <a:p>
                      <a:pPr algn="ctr"/>
                      <a:r>
                        <a:rPr lang="en-US" sz="4400" baseline="0" dirty="0" smtClean="0"/>
                        <a:t>Agent Under </a:t>
                      </a:r>
                    </a:p>
                    <a:p>
                      <a:pPr algn="ctr"/>
                      <a:r>
                        <a:rPr lang="en-US" sz="4400" baseline="0" dirty="0" smtClean="0"/>
                        <a:t>General Power of Attorney</a:t>
                      </a:r>
                    </a:p>
                    <a:p>
                      <a:pPr algn="ctr"/>
                      <a:r>
                        <a:rPr lang="en-US" sz="1800" baseline="0" dirty="0" smtClean="0"/>
                        <a:t>Agents under powers of attorney  (</a:t>
                      </a:r>
                      <a:r>
                        <a:rPr lang="en-US" sz="1800" baseline="0" dirty="0" smtClean="0">
                          <a:hlinkClick r:id="rId2"/>
                        </a:rPr>
                        <a:t>Virginia Code, Title § 64.2, Ch. 16</a:t>
                      </a:r>
                      <a:r>
                        <a:rPr lang="en-US" sz="1800" baseline="0" dirty="0" smtClean="0"/>
                        <a:t>)</a:t>
                      </a:r>
                    </a:p>
                    <a:p>
                      <a:pPr lvl="2" algn="l">
                        <a:lnSpc>
                          <a:spcPct val="150000"/>
                        </a:lnSpc>
                        <a:buFont typeface="Arial" pitchFamily="34" charset="0"/>
                        <a:buChar char="•"/>
                      </a:pPr>
                      <a:r>
                        <a:rPr lang="en-US" sz="1800" baseline="0" dirty="0" smtClean="0"/>
                        <a:t> </a:t>
                      </a:r>
                      <a:r>
                        <a:rPr lang="en-US" sz="1800" baseline="0" dirty="0" smtClean="0"/>
                        <a:t>Voluntary</a:t>
                      </a:r>
                      <a:endParaRPr lang="en-US" sz="1800" baseline="0" dirty="0" smtClean="0"/>
                    </a:p>
                    <a:p>
                      <a:pPr lvl="2" algn="l">
                        <a:lnSpc>
                          <a:spcPct val="150000"/>
                        </a:lnSpc>
                        <a:buFont typeface="Arial" pitchFamily="34" charset="0"/>
                        <a:buChar char="•"/>
                      </a:pPr>
                      <a:r>
                        <a:rPr lang="en-US" sz="1800" baseline="0" dirty="0" smtClean="0"/>
                        <a:t> </a:t>
                      </a:r>
                      <a:r>
                        <a:rPr lang="en-US" sz="1800" baseline="0" dirty="0" smtClean="0"/>
                        <a:t>Private</a:t>
                      </a:r>
                      <a:endParaRPr lang="en-US" sz="1800" baseline="0" dirty="0" smtClean="0"/>
                    </a:p>
                    <a:p>
                      <a:pPr lvl="2" algn="l">
                        <a:lnSpc>
                          <a:spcPct val="150000"/>
                        </a:lnSpc>
                        <a:buFont typeface="Arial" pitchFamily="34" charset="0"/>
                        <a:buChar char="•"/>
                      </a:pPr>
                      <a:r>
                        <a:rPr lang="en-US" sz="1800" baseline="0" dirty="0" smtClean="0"/>
                        <a:t>Usually requires lawyer to complete </a:t>
                      </a:r>
                      <a:r>
                        <a:rPr lang="en-US" sz="1800" baseline="0" dirty="0" smtClean="0"/>
                        <a:t>document</a:t>
                      </a:r>
                      <a:endParaRPr lang="en-US" sz="1800" baseline="0" dirty="0" smtClean="0"/>
                    </a:p>
                    <a:p>
                      <a:pPr lvl="2" algn="l">
                        <a:lnSpc>
                          <a:spcPct val="150000"/>
                        </a:lnSpc>
                        <a:buFont typeface="Arial" pitchFamily="34" charset="0"/>
                        <a:buChar char="•"/>
                      </a:pPr>
                      <a:r>
                        <a:rPr lang="en-US" sz="1800" baseline="0" dirty="0" smtClean="0"/>
                        <a:t>  Agents owe “fiduciary” duty of honesty and good </a:t>
                      </a:r>
                      <a:r>
                        <a:rPr lang="en-US" sz="1800" baseline="0" dirty="0" smtClean="0"/>
                        <a:t>faith</a:t>
                      </a:r>
                      <a:endParaRPr lang="en-US" sz="1800" baseline="0" dirty="0" smtClean="0"/>
                    </a:p>
                    <a:p>
                      <a:pPr lvl="2" algn="l">
                        <a:lnSpc>
                          <a:spcPct val="150000"/>
                        </a:lnSpc>
                        <a:buFont typeface="Arial" pitchFamily="34" charset="0"/>
                        <a:buChar char="•"/>
                      </a:pPr>
                      <a:r>
                        <a:rPr lang="en-US" sz="1800" baseline="0" dirty="0" smtClean="0"/>
                        <a:t>  Grantor may revoke an agency for </a:t>
                      </a:r>
                      <a:r>
                        <a:rPr lang="en-US" sz="1800" baseline="0" dirty="0" smtClean="0"/>
                        <a:t>any reason</a:t>
                      </a:r>
                      <a:endParaRPr lang="en-US" sz="1800" baseline="0" dirty="0" smtClean="0"/>
                    </a:p>
                    <a:p>
                      <a:pPr lvl="3" algn="l">
                        <a:lnSpc>
                          <a:spcPct val="150000"/>
                        </a:lnSpc>
                        <a:buFont typeface="Arial" pitchFamily="34" charset="0"/>
                        <a:buChar char="•"/>
                      </a:pPr>
                      <a:r>
                        <a:rPr lang="en-US" sz="1800" baseline="0" dirty="0" smtClean="0"/>
                        <a:t>  Agents are required to account to  grantor</a:t>
                      </a:r>
                    </a:p>
                    <a:p>
                      <a:pPr lvl="3" algn="l">
                        <a:lnSpc>
                          <a:spcPct val="150000"/>
                        </a:lnSpc>
                        <a:buFont typeface="Arial" pitchFamily="34" charset="0"/>
                        <a:buChar char="•"/>
                      </a:pPr>
                      <a:r>
                        <a:rPr lang="en-US" sz="1800" baseline="0" dirty="0" smtClean="0"/>
                        <a:t>  Agents required to account to third parties for incapacitated grantor.</a:t>
                      </a:r>
                    </a:p>
                    <a:p>
                      <a:pPr lvl="2" algn="l">
                        <a:buFont typeface="Arial" pitchFamily="34" charset="0"/>
                        <a:buChar char="•"/>
                      </a:pPr>
                      <a:endParaRPr lang="en-US" sz="1800" baseline="0" dirty="0"/>
                    </a:p>
                  </a:txBody>
                  <a:tcPr>
                    <a:no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ntal Health Uses of Pow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Shawns First Template, 2013</Template>
  <TotalTime>1994</TotalTime>
  <Words>4930</Words>
  <Application>Microsoft Office PowerPoint</Application>
  <PresentationFormat>On-screen Show (4:3)</PresentationFormat>
  <Paragraphs>857</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Mental Health Uses of Power</vt:lpstr>
      <vt:lpstr>Copyright, 2013. R. Shawn Majette.  All Rights Reserved R. Shawn Majette, VSB 19372 ThompsonMcMullan Professional Corporation 100 Shockoe Slip Richmond, Virginia   23219 804/698-6233 (V) 804/649-0654  (F) smajette@t-mlaw.com    9-9-13 20:43</vt:lpstr>
      <vt:lpstr>Presented For  </vt:lpstr>
      <vt:lpstr>     Client Service. It’s Our Thing.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Advance Directives Standard and Protest</vt:lpstr>
      <vt:lpstr>Voluntary Surrogates For Health Care:  Advance Directives</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2013. R. Shawn Majette.  All Rights Reserved R. Shawn Majette, VSB 19372 ThompsonMcMullan Professional Corporation 100 Shockoe Slip Richmond, Virginia   23219 804/698-6233 (V) 804/649-0654  (F) smajette@t-mlaw.com    Last Save: 0/0/00 Name – HC - document1</dc:title>
  <dc:creator>R. Shawn Majette</dc:creator>
  <cp:lastModifiedBy>User</cp:lastModifiedBy>
  <cp:revision>83</cp:revision>
  <dcterms:created xsi:type="dcterms:W3CDTF">2013-09-05T17:37:28Z</dcterms:created>
  <dcterms:modified xsi:type="dcterms:W3CDTF">2013-09-11T03:34:24Z</dcterms:modified>
</cp:coreProperties>
</file>